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Roboto Thin"/>
      <p:regular r:id="rId16"/>
      <p:bold r:id="rId17"/>
      <p:italic r:id="rId18"/>
      <p:boldItalic r:id="rId19"/>
    </p:embeddedFont>
    <p:embeddedFont>
      <p:font typeface="Roboto"/>
      <p:regular r:id="rId20"/>
      <p:bold r:id="rId21"/>
      <p:italic r:id="rId22"/>
      <p:boldItalic r:id="rId23"/>
    </p:embeddedFont>
    <p:embeddedFont>
      <p:font typeface="Roboto Medium"/>
      <p:regular r:id="rId24"/>
      <p:bold r:id="rId25"/>
      <p:italic r:id="rId26"/>
      <p:boldItalic r:id="rId27"/>
    </p:embeddedFont>
    <p:embeddedFont>
      <p:font typeface="Roboto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gJTESaaV2BJKL0T1n9biM5XgHH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RobotoMedium-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Medium-italic.fntdata"/><Relationship Id="rId25" Type="http://schemas.openxmlformats.org/officeDocument/2006/relationships/font" Target="fonts/RobotoMedium-bold.fntdata"/><Relationship Id="rId28" Type="http://schemas.openxmlformats.org/officeDocument/2006/relationships/font" Target="fonts/RobotoLight-regular.fntdata"/><Relationship Id="rId27" Type="http://schemas.openxmlformats.org/officeDocument/2006/relationships/font" Target="fonts/Roboto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Light-boldItalic.fntdata"/><Relationship Id="rId30" Type="http://schemas.openxmlformats.org/officeDocument/2006/relationships/font" Target="fonts/RobotoLight-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Thin-bold.fntdata"/><Relationship Id="rId16" Type="http://schemas.openxmlformats.org/officeDocument/2006/relationships/font" Target="fonts/RobotoThin-regular.fntdata"/><Relationship Id="rId19" Type="http://schemas.openxmlformats.org/officeDocument/2006/relationships/font" Target="fonts/RobotoThin-boldItalic.fntdata"/><Relationship Id="rId18" Type="http://schemas.openxmlformats.org/officeDocument/2006/relationships/font" Target="fonts/RobotoThin-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Hi! My name is Freya and I would like to present to you our Swiss CorrelAid champter and DataCross. We are about 120 members in our Slack channel, although it is hard to count how many are actually active; at the moment, we are more enthusiastic Data Scientists than we have projects, and we also have 30 “core” members who also work on DataCross specifically.</a:t>
            </a:r>
            <a:endParaRPr/>
          </a:p>
        </p:txBody>
      </p:sp>
      <p:sp>
        <p:nvSpPr>
          <p:cNvPr id="73" name="Google Shape;7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142b1c047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142b1c047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would love to help more associations and are currently searching for new projects, so any interested NGO’s are welcome to contact us!</a:t>
            </a:r>
            <a:endParaRPr/>
          </a:p>
          <a:p>
            <a:pPr indent="0" lvl="0" marL="0" rtl="0" algn="l">
              <a:spcBef>
                <a:spcPts val="0"/>
              </a:spcBef>
              <a:spcAft>
                <a:spcPts val="0"/>
              </a:spcAft>
              <a:buNone/>
            </a:pPr>
            <a:r>
              <a:rPr lang="en-US"/>
              <a:t>Other than that, we would love to hear from you if you want to join us. Currently, we especially need one person each to help with marketing and social media as well as event planning. In addition to that, we would love to spread the word more and have more events via the meetup platform, which we need future presenters for to share our vision.</a:t>
            </a:r>
            <a:endParaRPr/>
          </a:p>
        </p:txBody>
      </p:sp>
      <p:sp>
        <p:nvSpPr>
          <p:cNvPr id="176" name="Google Shape;176;g10142b1c047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3" name="Google Shape;18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We believe that while volunteer data work is invaluable in non-profit organizations since they usually cannot afford the services, maintenance and continued deployment of data science solutions is crucial </a:t>
            </a:r>
            <a:r>
              <a:rPr lang="en-US"/>
              <a:t>to achieve lasting impact</a:t>
            </a:r>
            <a:endParaRPr/>
          </a:p>
          <a:p>
            <a:pPr indent="-228600" lvl="0" marL="457200" marR="0" rtl="0" algn="l">
              <a:lnSpc>
                <a:spcPct val="100000"/>
              </a:lnSpc>
              <a:spcBef>
                <a:spcPts val="0"/>
              </a:spcBef>
              <a:spcAft>
                <a:spcPts val="0"/>
              </a:spcAft>
              <a:buSzPts val="1400"/>
              <a:buNone/>
            </a:pPr>
            <a:r>
              <a:rPr lang="en-US"/>
              <a:t>This takes time, requires oversight and continuity — which is difficult with sporadic volunteer work.</a:t>
            </a:r>
            <a:endParaRPr/>
          </a:p>
        </p:txBody>
      </p:sp>
      <p:sp>
        <p:nvSpPr>
          <p:cNvPr id="100" name="Google Shape;10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So DataCrosses aim is to provide Data Science services along with a focus on continuity and maintenance</a:t>
            </a:r>
            <a:endParaRPr/>
          </a:p>
          <a:p>
            <a:pPr indent="0" lvl="0" marL="0" rtl="0" algn="l">
              <a:lnSpc>
                <a:spcPct val="100000"/>
              </a:lnSpc>
              <a:spcBef>
                <a:spcPts val="0"/>
              </a:spcBef>
              <a:spcAft>
                <a:spcPts val="0"/>
              </a:spcAft>
              <a:buClr>
                <a:schemeClr val="dk1"/>
              </a:buClr>
              <a:buSzPts val="1200"/>
              <a:buFont typeface="Calibri"/>
              <a:buNone/>
            </a:pPr>
            <a:r>
              <a:rPr lang="en-US"/>
              <a:t>We have a mission to provide services to non-profits and NGOs, who don’t have the resources to fund this work themselves</a:t>
            </a:r>
            <a:endParaRPr/>
          </a:p>
        </p:txBody>
      </p:sp>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142b1c04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goal: connect voluntary work in projects with the long-term maintenance. We suppose that very little maintenance can already achieve a lot and want to get enough funds to hire someone to do so.</a:t>
            </a:r>
            <a:endParaRPr/>
          </a:p>
        </p:txBody>
      </p:sp>
      <p:sp>
        <p:nvSpPr>
          <p:cNvPr id="114" name="Google Shape;114;g10142b1c04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Via DataCross, we aim to collect the funds needed and then apply them along with our expertise to the projects that need the Data Science services. However, wo do net yet have these funds and still need to build a portfolio, so this is rather our mission than current reality.</a:t>
            </a:r>
            <a:endParaRPr/>
          </a:p>
        </p:txBody>
      </p:sp>
      <p:sp>
        <p:nvSpPr>
          <p:cNvPr id="124" name="Google Shape;12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142b1c047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142b1c047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of 2021, we managed to found DataCross officially as a Swiss association and are currently applying for the tax-free status, meaning that we would be recognized as a non-profit organization. In the beginning of November, we successfully worked together on a Hackathon on vizualizations on Swiss sustainability research, which you can find on Twitter. We also worked on two projects which I briefly want to showcase to you.</a:t>
            </a:r>
            <a:endParaRPr/>
          </a:p>
        </p:txBody>
      </p:sp>
      <p:sp>
        <p:nvSpPr>
          <p:cNvPr id="145" name="Google Shape;145;g10142b1c047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Action for diabetics</a:t>
            </a:r>
            <a:r>
              <a:rPr lang="en-US"/>
              <a:t> is a program that provides medical supplies and assistance to children and young adults with diabetes, and such help is extremely valuable as diabetes can be a very difficult medical condition to manage.</a:t>
            </a:r>
            <a:endParaRPr/>
          </a:p>
          <a:p>
            <a:pPr indent="0" lvl="0" marL="0" rtl="0" algn="l">
              <a:lnSpc>
                <a:spcPct val="100000"/>
              </a:lnSpc>
              <a:spcBef>
                <a:spcPts val="0"/>
              </a:spcBef>
              <a:spcAft>
                <a:spcPts val="0"/>
              </a:spcAft>
              <a:buSzPts val="1400"/>
              <a:buNone/>
            </a:pPr>
            <a:r>
              <a:rPr lang="en-US"/>
              <a:t>The aim of the project is to transfer medical data that has been collected on patients in clinics located in different </a:t>
            </a:r>
            <a:r>
              <a:rPr lang="en-US"/>
              <a:t>Southeast</a:t>
            </a:r>
            <a:r>
              <a:rPr lang="en-US"/>
              <a:t> Asian countries (e.g., Laos, Thailand, Vietnam) into a database that can offer more readily valuable insights for the NGO. Currently all the data is stored as excel sheets, so we are currently in the process on writing scripts that allow to extract this data, make it more machine readable and then transfer into the database.</a:t>
            </a:r>
            <a:endParaRPr/>
          </a:p>
          <a:p>
            <a:pPr indent="0" lvl="0" marL="0" rtl="0" algn="l">
              <a:spcBef>
                <a:spcPts val="0"/>
              </a:spcBef>
              <a:spcAft>
                <a:spcPts val="0"/>
              </a:spcAft>
              <a:buClr>
                <a:schemeClr val="dk1"/>
              </a:buClr>
              <a:buSzPts val="1400"/>
              <a:buFont typeface="Arial"/>
              <a:buNone/>
            </a:pPr>
            <a:r>
              <a:rPr lang="en-US"/>
              <a:t>Being able to track the progress and changes is key to the success and maintenance of the programs that Action for diabetics carries. We hope that with a database it makes it easier for the NGO to later identify key insights, figures and visualize this information in a meaningful way.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52" name="Google Shape;15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Lebanon has been suffering from hyperinflation, which disproportionately affects the most vulnerable in society. On a daily basis, migrants are particularly exposed to strong price fluctuations and the associated price speculation and potentially even fraud. The aim of the project was to build a </a:t>
            </a:r>
            <a:r>
              <a:rPr lang="en-US"/>
              <a:t>dashboard</a:t>
            </a:r>
            <a:r>
              <a:rPr lang="en-US"/>
              <a:t> to monitor the development and range of the prices of basic goods </a:t>
            </a:r>
            <a:r>
              <a:rPr lang="en-US"/>
              <a:t>such as diapers or soap</a:t>
            </a:r>
            <a:endParaRPr/>
          </a:p>
        </p:txBody>
      </p:sp>
      <p:sp>
        <p:nvSpPr>
          <p:cNvPr id="160" name="Google Shape;16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142b1c047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142b1c047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You can see a screenshot of the app we developed here.</a:t>
            </a:r>
            <a:endParaRPr/>
          </a:p>
          <a:p>
            <a:pPr indent="0" lvl="0" marL="0" rtl="0" algn="l">
              <a:spcBef>
                <a:spcPts val="0"/>
              </a:spcBef>
              <a:spcAft>
                <a:spcPts val="0"/>
              </a:spcAft>
              <a:buNone/>
            </a:pPr>
            <a:r>
              <a:rPr lang="en-US"/>
              <a:t>The data used has been c</a:t>
            </a:r>
            <a:r>
              <a:rPr lang="en-US"/>
              <a:t>ollected from Spinneys and Carrefour Lebanon via daily web-scraping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Using the app, users can determine the price ranges and see if they are buying a product on the higher or lower end of the price range.</a:t>
            </a:r>
            <a:endParaRPr/>
          </a:p>
          <a:p>
            <a:pPr indent="0" lvl="0" marL="0" rtl="0" algn="l">
              <a:spcBef>
                <a:spcPts val="0"/>
              </a:spcBef>
              <a:spcAft>
                <a:spcPts val="0"/>
              </a:spcAft>
              <a:buNone/>
            </a:pPr>
            <a:r>
              <a:rPr lang="en-US"/>
              <a:t>We believe that it will also be useful to the non-profit we work with and </a:t>
            </a:r>
            <a:r>
              <a:rPr lang="en-US"/>
              <a:t>policy-makers as data baseline to work with.</a:t>
            </a:r>
            <a:endParaRPr/>
          </a:p>
        </p:txBody>
      </p:sp>
      <p:sp>
        <p:nvSpPr>
          <p:cNvPr id="168" name="Google Shape;168;g10142b1c047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Roboto Thi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5" name="Shape 45"/>
        <p:cNvGrpSpPr/>
        <p:nvPr/>
      </p:nvGrpSpPr>
      <p:grpSpPr>
        <a:xfrm>
          <a:off x="0" y="0"/>
          <a:ext cx="0" cy="0"/>
          <a:chOff x="0" y="0"/>
          <a:chExt cx="0" cy="0"/>
        </a:xfrm>
      </p:grpSpPr>
      <p:sp>
        <p:nvSpPr>
          <p:cNvPr id="46" name="Google Shape;46;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Roboto Thin"/>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 name="Google Shape;48;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 name="Shape 52"/>
        <p:cNvGrpSpPr/>
        <p:nvPr/>
      </p:nvGrpSpPr>
      <p:grpSpPr>
        <a:xfrm>
          <a:off x="0" y="0"/>
          <a:ext cx="0" cy="0"/>
          <a:chOff x="0" y="0"/>
          <a:chExt cx="0" cy="0"/>
        </a:xfrm>
      </p:grpSpPr>
      <p:sp>
        <p:nvSpPr>
          <p:cNvPr id="53" name="Google Shape;53;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Roboto Thin"/>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p:nvPr>
            <p:ph idx="2" type="pic"/>
          </p:nvPr>
        </p:nvSpPr>
        <p:spPr>
          <a:xfrm>
            <a:off x="5183188" y="987425"/>
            <a:ext cx="6172200" cy="4873625"/>
          </a:xfrm>
          <a:prstGeom prst="rect">
            <a:avLst/>
          </a:prstGeom>
          <a:noFill/>
          <a:ln>
            <a:noFill/>
          </a:ln>
        </p:spPr>
      </p:sp>
      <p:sp>
        <p:nvSpPr>
          <p:cNvPr id="55" name="Google Shape;55;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 name="Shape 59"/>
        <p:cNvGrpSpPr/>
        <p:nvPr/>
      </p:nvGrpSpPr>
      <p:grpSpPr>
        <a:xfrm>
          <a:off x="0" y="0"/>
          <a:ext cx="0" cy="0"/>
          <a:chOff x="0" y="0"/>
          <a:chExt cx="0" cy="0"/>
        </a:xfrm>
      </p:grpSpPr>
      <p:sp>
        <p:nvSpPr>
          <p:cNvPr id="60" name="Google Shape;6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 name="Shape 65"/>
        <p:cNvGrpSpPr/>
        <p:nvPr/>
      </p:nvGrpSpPr>
      <p:grpSpPr>
        <a:xfrm>
          <a:off x="0" y="0"/>
          <a:ext cx="0" cy="0"/>
          <a:chOff x="0" y="0"/>
          <a:chExt cx="0" cy="0"/>
        </a:xfrm>
      </p:grpSpPr>
      <p:sp>
        <p:nvSpPr>
          <p:cNvPr id="66" name="Google Shape;66;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Roboto Thin"/>
              <a:buNone/>
              <a:defRPr b="0" i="0" sz="4400" u="none" cap="none" strike="noStrike">
                <a:solidFill>
                  <a:schemeClr val="dk1"/>
                </a:solidFill>
                <a:latin typeface="Roboto Thin"/>
                <a:ea typeface="Roboto Thin"/>
                <a:cs typeface="Roboto Thin"/>
                <a:sym typeface="Roboto Th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Thin"/>
                <a:ea typeface="Roboto Thin"/>
                <a:cs typeface="Roboto Thin"/>
                <a:sym typeface="Roboto Thi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Thin"/>
                <a:ea typeface="Roboto Thin"/>
                <a:cs typeface="Roboto Thin"/>
                <a:sym typeface="Roboto Thi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Thin"/>
                <a:ea typeface="Roboto Thin"/>
                <a:cs typeface="Roboto Thin"/>
                <a:sym typeface="Roboto Thi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Thin"/>
                <a:ea typeface="Roboto Thin"/>
                <a:cs typeface="Roboto Thin"/>
                <a:sym typeface="Roboto Thi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png"/><Relationship Id="rId10"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hyperlink" Target="https://unsplash.com/@anniespratt?utm_source=unsplash&amp;utm_medium=referral&amp;utm_content=creditCopyTex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hyperlink" Target="https://unsplash.com/@thisisengineering?utm_source=unsplash&amp;utm_medium=referral&amp;utm_content=creditCopyTex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descr="A logo in pink and blue depicting a C with a small x, the Logo of CorrelAid X" id="75" name="Google Shape;75;p26" title="Logo CorrelAid X"/>
          <p:cNvPicPr preferRelativeResize="0"/>
          <p:nvPr/>
        </p:nvPicPr>
        <p:blipFill rotWithShape="1">
          <a:blip r:embed="rId3">
            <a:alphaModFix/>
          </a:blip>
          <a:srcRect b="0" l="0" r="0" t="0"/>
          <a:stretch/>
        </p:blipFill>
        <p:spPr>
          <a:xfrm>
            <a:off x="1621485" y="1249441"/>
            <a:ext cx="3379076" cy="3379076"/>
          </a:xfrm>
          <a:prstGeom prst="rect">
            <a:avLst/>
          </a:prstGeom>
          <a:noFill/>
          <a:ln>
            <a:noFill/>
          </a:ln>
        </p:spPr>
      </p:pic>
      <p:pic>
        <p:nvPicPr>
          <p:cNvPr descr="A logo in blue depicting cross using zeros and ones, the DataCross logo" id="76" name="Google Shape;76;p26" title="DataCross logo"/>
          <p:cNvPicPr preferRelativeResize="0"/>
          <p:nvPr/>
        </p:nvPicPr>
        <p:blipFill rotWithShape="1">
          <a:blip r:embed="rId4">
            <a:alphaModFix/>
          </a:blip>
          <a:srcRect b="22390" l="0" r="0" t="22430"/>
          <a:stretch/>
        </p:blipFill>
        <p:spPr>
          <a:xfrm>
            <a:off x="6742579" y="1794742"/>
            <a:ext cx="4147300" cy="2288474"/>
          </a:xfrm>
          <a:prstGeom prst="rect">
            <a:avLst/>
          </a:prstGeom>
          <a:noFill/>
          <a:ln>
            <a:noFill/>
          </a:ln>
        </p:spPr>
      </p:pic>
      <p:sp>
        <p:nvSpPr>
          <p:cNvPr id="77" name="Google Shape;77;p26"/>
          <p:cNvSpPr txBox="1"/>
          <p:nvPr>
            <p:ph type="title"/>
          </p:nvPr>
        </p:nvSpPr>
        <p:spPr>
          <a:xfrm>
            <a:off x="399535" y="365125"/>
            <a:ext cx="5696465"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Helvetica Neue Light"/>
              <a:buNone/>
            </a:pPr>
            <a:r>
              <a:rPr lang="en-US"/>
              <a:t>CorrelAid Switzerland</a:t>
            </a:r>
            <a:endParaRPr/>
          </a:p>
        </p:txBody>
      </p:sp>
      <p:grpSp>
        <p:nvGrpSpPr>
          <p:cNvPr id="78" name="Google Shape;78;p26"/>
          <p:cNvGrpSpPr/>
          <p:nvPr/>
        </p:nvGrpSpPr>
        <p:grpSpPr>
          <a:xfrm>
            <a:off x="2086789" y="5028385"/>
            <a:ext cx="3132803" cy="503237"/>
            <a:chOff x="1687254" y="5075238"/>
            <a:chExt cx="3132803" cy="503237"/>
          </a:xfrm>
        </p:grpSpPr>
        <p:pic>
          <p:nvPicPr>
            <p:cNvPr id="79" name="Google Shape;79;p26"/>
            <p:cNvPicPr preferRelativeResize="0"/>
            <p:nvPr/>
          </p:nvPicPr>
          <p:blipFill rotWithShape="1">
            <a:blip r:embed="rId5">
              <a:alphaModFix/>
            </a:blip>
            <a:srcRect b="0" l="0" r="0" t="0"/>
            <a:stretch/>
          </p:blipFill>
          <p:spPr>
            <a:xfrm>
              <a:off x="1687254" y="5075238"/>
              <a:ext cx="503237" cy="503237"/>
            </a:xfrm>
            <a:prstGeom prst="rect">
              <a:avLst/>
            </a:prstGeom>
            <a:noFill/>
            <a:ln>
              <a:noFill/>
            </a:ln>
          </p:spPr>
        </p:pic>
        <p:sp>
          <p:nvSpPr>
            <p:cNvPr id="80" name="Google Shape;80;p26"/>
            <p:cNvSpPr txBox="1"/>
            <p:nvPr/>
          </p:nvSpPr>
          <p:spPr>
            <a:xfrm>
              <a:off x="2190491" y="5143885"/>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@CorrelAidSwiss</a:t>
              </a:r>
              <a:endParaRPr b="0" i="0" sz="1400" u="none" cap="none" strike="noStrike">
                <a:solidFill>
                  <a:srgbClr val="000000"/>
                </a:solidFill>
                <a:latin typeface="Arial"/>
                <a:ea typeface="Arial"/>
                <a:cs typeface="Arial"/>
                <a:sym typeface="Arial"/>
              </a:endParaRPr>
            </a:p>
          </p:txBody>
        </p:sp>
      </p:grpSp>
      <p:grpSp>
        <p:nvGrpSpPr>
          <p:cNvPr id="81" name="Google Shape;81;p26"/>
          <p:cNvGrpSpPr/>
          <p:nvPr/>
        </p:nvGrpSpPr>
        <p:grpSpPr>
          <a:xfrm>
            <a:off x="7614826" y="5028385"/>
            <a:ext cx="3132804" cy="503237"/>
            <a:chOff x="7837247" y="5075238"/>
            <a:chExt cx="3132804" cy="503237"/>
          </a:xfrm>
        </p:grpSpPr>
        <p:pic>
          <p:nvPicPr>
            <p:cNvPr id="82" name="Google Shape;82;p26"/>
            <p:cNvPicPr preferRelativeResize="0"/>
            <p:nvPr/>
          </p:nvPicPr>
          <p:blipFill rotWithShape="1">
            <a:blip r:embed="rId6">
              <a:alphaModFix/>
            </a:blip>
            <a:srcRect b="0" l="0" r="0" t="0"/>
            <a:stretch/>
          </p:blipFill>
          <p:spPr>
            <a:xfrm>
              <a:off x="7837247" y="5075238"/>
              <a:ext cx="503237" cy="503237"/>
            </a:xfrm>
            <a:prstGeom prst="rect">
              <a:avLst/>
            </a:prstGeom>
            <a:noFill/>
            <a:ln>
              <a:noFill/>
            </a:ln>
          </p:spPr>
        </p:pic>
        <p:sp>
          <p:nvSpPr>
            <p:cNvPr id="83" name="Google Shape;83;p26"/>
            <p:cNvSpPr txBox="1"/>
            <p:nvPr/>
          </p:nvSpPr>
          <p:spPr>
            <a:xfrm>
              <a:off x="8340484" y="5143885"/>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@DataCrossCH</a:t>
              </a:r>
              <a:endParaRPr b="0" i="0" sz="1400" u="none" cap="none" strike="noStrike">
                <a:solidFill>
                  <a:srgbClr val="000000"/>
                </a:solidFill>
                <a:latin typeface="Arial"/>
                <a:ea typeface="Arial"/>
                <a:cs typeface="Arial"/>
                <a:sym typeface="Arial"/>
              </a:endParaRPr>
            </a:p>
          </p:txBody>
        </p:sp>
      </p:grpSp>
      <p:grpSp>
        <p:nvGrpSpPr>
          <p:cNvPr id="84" name="Google Shape;84;p26"/>
          <p:cNvGrpSpPr/>
          <p:nvPr/>
        </p:nvGrpSpPr>
        <p:grpSpPr>
          <a:xfrm>
            <a:off x="2086789" y="4349804"/>
            <a:ext cx="3132803" cy="503238"/>
            <a:chOff x="1687254" y="4475924"/>
            <a:chExt cx="3132803" cy="503238"/>
          </a:xfrm>
        </p:grpSpPr>
        <p:pic>
          <p:nvPicPr>
            <p:cNvPr descr="Link" id="85" name="Google Shape;85;p26"/>
            <p:cNvPicPr preferRelativeResize="0"/>
            <p:nvPr/>
          </p:nvPicPr>
          <p:blipFill rotWithShape="1">
            <a:blip r:embed="rId7">
              <a:alphaModFix/>
            </a:blip>
            <a:srcRect b="0" l="0" r="0" t="0"/>
            <a:stretch/>
          </p:blipFill>
          <p:spPr>
            <a:xfrm>
              <a:off x="1687254" y="4475924"/>
              <a:ext cx="503238" cy="503238"/>
            </a:xfrm>
            <a:prstGeom prst="rect">
              <a:avLst/>
            </a:prstGeom>
            <a:noFill/>
            <a:ln>
              <a:noFill/>
            </a:ln>
          </p:spPr>
        </p:pic>
        <p:sp>
          <p:nvSpPr>
            <p:cNvPr id="86" name="Google Shape;86;p26"/>
            <p:cNvSpPr txBox="1"/>
            <p:nvPr/>
          </p:nvSpPr>
          <p:spPr>
            <a:xfrm>
              <a:off x="2190491" y="4550761"/>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CorrelAid.ch</a:t>
              </a:r>
              <a:endParaRPr b="0" i="0" sz="1400" u="none" cap="none" strike="noStrike">
                <a:solidFill>
                  <a:srgbClr val="000000"/>
                </a:solidFill>
                <a:latin typeface="Arial"/>
                <a:ea typeface="Arial"/>
                <a:cs typeface="Arial"/>
                <a:sym typeface="Arial"/>
              </a:endParaRPr>
            </a:p>
          </p:txBody>
        </p:sp>
      </p:grpSp>
      <p:grpSp>
        <p:nvGrpSpPr>
          <p:cNvPr id="87" name="Google Shape;87;p26"/>
          <p:cNvGrpSpPr/>
          <p:nvPr/>
        </p:nvGrpSpPr>
        <p:grpSpPr>
          <a:xfrm>
            <a:off x="7614826" y="4349804"/>
            <a:ext cx="3132804" cy="503238"/>
            <a:chOff x="7837247" y="4475924"/>
            <a:chExt cx="3132804" cy="503238"/>
          </a:xfrm>
        </p:grpSpPr>
        <p:pic>
          <p:nvPicPr>
            <p:cNvPr descr="Link" id="88" name="Google Shape;88;p26"/>
            <p:cNvPicPr preferRelativeResize="0"/>
            <p:nvPr/>
          </p:nvPicPr>
          <p:blipFill rotWithShape="1">
            <a:blip r:embed="rId8">
              <a:alphaModFix/>
            </a:blip>
            <a:srcRect b="0" l="0" r="0" t="0"/>
            <a:stretch/>
          </p:blipFill>
          <p:spPr>
            <a:xfrm>
              <a:off x="7837247" y="4475924"/>
              <a:ext cx="503238" cy="503238"/>
            </a:xfrm>
            <a:prstGeom prst="rect">
              <a:avLst/>
            </a:prstGeom>
            <a:noFill/>
            <a:ln>
              <a:noFill/>
            </a:ln>
          </p:spPr>
        </p:pic>
        <p:sp>
          <p:nvSpPr>
            <p:cNvPr id="89" name="Google Shape;89;p26"/>
            <p:cNvSpPr txBox="1"/>
            <p:nvPr/>
          </p:nvSpPr>
          <p:spPr>
            <a:xfrm>
              <a:off x="8340484" y="4550761"/>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DataCross.ch</a:t>
              </a:r>
              <a:endParaRPr b="0" i="0" sz="1400" u="none" cap="none" strike="noStrike">
                <a:solidFill>
                  <a:srgbClr val="000000"/>
                </a:solidFill>
                <a:latin typeface="Arial"/>
                <a:ea typeface="Arial"/>
                <a:cs typeface="Arial"/>
                <a:sym typeface="Arial"/>
              </a:endParaRPr>
            </a:p>
          </p:txBody>
        </p:sp>
      </p:grpSp>
      <p:sp>
        <p:nvSpPr>
          <p:cNvPr id="90" name="Google Shape;90;p26"/>
          <p:cNvSpPr txBox="1"/>
          <p:nvPr/>
        </p:nvSpPr>
        <p:spPr>
          <a:xfrm>
            <a:off x="5926156" y="365125"/>
            <a:ext cx="5696465" cy="13257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Roboto Thin"/>
              <a:buNone/>
            </a:pPr>
            <a:r>
              <a:rPr b="0" i="0" lang="en-US" sz="4400" u="none" cap="none" strike="noStrike">
                <a:solidFill>
                  <a:schemeClr val="dk1"/>
                </a:solidFill>
                <a:latin typeface="Roboto Thin"/>
                <a:ea typeface="Roboto Thin"/>
                <a:cs typeface="Roboto Thin"/>
                <a:sym typeface="Roboto Thin"/>
              </a:rPr>
              <a:t>DataCross</a:t>
            </a:r>
            <a:endParaRPr b="0" i="0" sz="4400" u="none" cap="none" strike="noStrike">
              <a:solidFill>
                <a:schemeClr val="dk1"/>
              </a:solidFill>
              <a:latin typeface="Roboto Thin"/>
              <a:ea typeface="Roboto Thin"/>
              <a:cs typeface="Roboto Thin"/>
              <a:sym typeface="Roboto Thin"/>
            </a:endParaRPr>
          </a:p>
        </p:txBody>
      </p:sp>
      <p:grpSp>
        <p:nvGrpSpPr>
          <p:cNvPr id="91" name="Google Shape;91;p26"/>
          <p:cNvGrpSpPr/>
          <p:nvPr/>
        </p:nvGrpSpPr>
        <p:grpSpPr>
          <a:xfrm>
            <a:off x="2086789" y="5706965"/>
            <a:ext cx="3132803" cy="503237"/>
            <a:chOff x="1687254" y="5833085"/>
            <a:chExt cx="3132803" cy="503237"/>
          </a:xfrm>
        </p:grpSpPr>
        <p:pic>
          <p:nvPicPr>
            <p:cNvPr descr="linkedin, black, logo Icon" id="92" name="Google Shape;92;p26"/>
            <p:cNvPicPr preferRelativeResize="0"/>
            <p:nvPr/>
          </p:nvPicPr>
          <p:blipFill rotWithShape="1">
            <a:blip r:embed="rId9">
              <a:alphaModFix/>
            </a:blip>
            <a:srcRect b="0" l="0" r="0" t="0"/>
            <a:stretch/>
          </p:blipFill>
          <p:spPr>
            <a:xfrm>
              <a:off x="1687254" y="5833085"/>
              <a:ext cx="503237" cy="503237"/>
            </a:xfrm>
            <a:prstGeom prst="rect">
              <a:avLst/>
            </a:prstGeom>
            <a:noFill/>
            <a:ln>
              <a:noFill/>
            </a:ln>
          </p:spPr>
        </p:pic>
        <p:sp>
          <p:nvSpPr>
            <p:cNvPr id="93" name="Google Shape;93;p26"/>
            <p:cNvSpPr txBox="1"/>
            <p:nvPr/>
          </p:nvSpPr>
          <p:spPr>
            <a:xfrm>
              <a:off x="2190491" y="5915446"/>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@CorrelAidSwiss</a:t>
              </a:r>
              <a:endParaRPr b="0" i="0" sz="1400" u="none" cap="none" strike="noStrike">
                <a:solidFill>
                  <a:srgbClr val="000000"/>
                </a:solidFill>
                <a:latin typeface="Arial"/>
                <a:ea typeface="Arial"/>
                <a:cs typeface="Arial"/>
                <a:sym typeface="Arial"/>
              </a:endParaRPr>
            </a:p>
          </p:txBody>
        </p:sp>
      </p:grpSp>
      <p:grpSp>
        <p:nvGrpSpPr>
          <p:cNvPr id="94" name="Google Shape;94;p26"/>
          <p:cNvGrpSpPr/>
          <p:nvPr/>
        </p:nvGrpSpPr>
        <p:grpSpPr>
          <a:xfrm>
            <a:off x="7614826" y="5706965"/>
            <a:ext cx="3132804" cy="503237"/>
            <a:chOff x="7837247" y="5833085"/>
            <a:chExt cx="3132804" cy="503237"/>
          </a:xfrm>
        </p:grpSpPr>
        <p:pic>
          <p:nvPicPr>
            <p:cNvPr descr="linkedin, black, logo Icon" id="95" name="Google Shape;95;p26"/>
            <p:cNvPicPr preferRelativeResize="0"/>
            <p:nvPr/>
          </p:nvPicPr>
          <p:blipFill rotWithShape="1">
            <a:blip r:embed="rId10">
              <a:alphaModFix/>
            </a:blip>
            <a:srcRect b="0" l="0" r="0" t="0"/>
            <a:stretch/>
          </p:blipFill>
          <p:spPr>
            <a:xfrm>
              <a:off x="7837247" y="5833085"/>
              <a:ext cx="503237" cy="503237"/>
            </a:xfrm>
            <a:prstGeom prst="rect">
              <a:avLst/>
            </a:prstGeom>
            <a:noFill/>
            <a:ln>
              <a:noFill/>
            </a:ln>
          </p:spPr>
        </p:pic>
        <p:sp>
          <p:nvSpPr>
            <p:cNvPr id="96" name="Google Shape;96;p26"/>
            <p:cNvSpPr txBox="1"/>
            <p:nvPr/>
          </p:nvSpPr>
          <p:spPr>
            <a:xfrm>
              <a:off x="8340484" y="5915446"/>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@DataCross-Switzerland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0142b1c047_0_100"/>
          <p:cNvSpPr txBox="1"/>
          <p:nvPr>
            <p:ph type="title"/>
          </p:nvPr>
        </p:nvSpPr>
        <p:spPr>
          <a:xfrm>
            <a:off x="838200" y="365125"/>
            <a:ext cx="41655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highlight>
                  <a:schemeClr val="lt1"/>
                </a:highlight>
              </a:rPr>
              <a:t>What we need</a:t>
            </a:r>
            <a:endParaRPr>
              <a:highlight>
                <a:schemeClr val="lt1"/>
              </a:highlight>
            </a:endParaRPr>
          </a:p>
        </p:txBody>
      </p:sp>
      <p:sp>
        <p:nvSpPr>
          <p:cNvPr id="179" name="Google Shape;179;g10142b1c047_0_100"/>
          <p:cNvSpPr txBox="1"/>
          <p:nvPr>
            <p:ph idx="1" type="body"/>
          </p:nvPr>
        </p:nvSpPr>
        <p:spPr>
          <a:xfrm>
            <a:off x="426300" y="2189575"/>
            <a:ext cx="5669100" cy="39873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b="1" lang="en-US"/>
              <a:t>New projects</a:t>
            </a:r>
            <a:endParaRPr b="1"/>
          </a:p>
          <a:p>
            <a:pPr indent="0" lvl="0" marL="0" rtl="0" algn="l">
              <a:lnSpc>
                <a:spcPct val="90000"/>
              </a:lnSpc>
              <a:spcBef>
                <a:spcPts val="1000"/>
              </a:spcBef>
              <a:spcAft>
                <a:spcPts val="0"/>
              </a:spcAft>
              <a:buNone/>
            </a:pPr>
            <a:r>
              <a:t/>
            </a:r>
            <a:endParaRPr b="1"/>
          </a:p>
          <a:p>
            <a:pPr indent="0" lvl="0" marL="0" rtl="0" algn="l">
              <a:lnSpc>
                <a:spcPct val="90000"/>
              </a:lnSpc>
              <a:spcBef>
                <a:spcPts val="1000"/>
              </a:spcBef>
              <a:spcAft>
                <a:spcPts val="0"/>
              </a:spcAft>
              <a:buNone/>
            </a:pPr>
            <a:r>
              <a:rPr b="1" lang="en-US"/>
              <a:t>People:</a:t>
            </a:r>
            <a:endParaRPr b="1"/>
          </a:p>
          <a:p>
            <a:pPr indent="-342900" lvl="0" marL="457200" rtl="0" algn="l">
              <a:lnSpc>
                <a:spcPct val="90000"/>
              </a:lnSpc>
              <a:spcBef>
                <a:spcPts val="1000"/>
              </a:spcBef>
              <a:spcAft>
                <a:spcPts val="0"/>
              </a:spcAft>
              <a:buSzPts val="1800"/>
              <a:buChar char="•"/>
            </a:pPr>
            <a:r>
              <a:rPr b="1" lang="en-US"/>
              <a:t>Marketing</a:t>
            </a:r>
            <a:endParaRPr b="1"/>
          </a:p>
          <a:p>
            <a:pPr indent="-342900" lvl="0" marL="457200" rtl="0" algn="l">
              <a:lnSpc>
                <a:spcPct val="90000"/>
              </a:lnSpc>
              <a:spcBef>
                <a:spcPts val="1000"/>
              </a:spcBef>
              <a:spcAft>
                <a:spcPts val="0"/>
              </a:spcAft>
              <a:buSzPts val="1800"/>
              <a:buChar char="•"/>
            </a:pPr>
            <a:r>
              <a:rPr b="1" lang="en-US"/>
              <a:t>Event planning</a:t>
            </a:r>
            <a:endParaRPr b="1"/>
          </a:p>
          <a:p>
            <a:pPr indent="-342900" lvl="0" marL="457200" rtl="0" algn="l">
              <a:lnSpc>
                <a:spcPct val="90000"/>
              </a:lnSpc>
              <a:spcBef>
                <a:spcPts val="1000"/>
              </a:spcBef>
              <a:spcAft>
                <a:spcPts val="0"/>
              </a:spcAft>
              <a:buSzPts val="1800"/>
              <a:buChar char="•"/>
            </a:pPr>
            <a:r>
              <a:rPr b="1" lang="en-US"/>
              <a:t>Presenters for meetup events</a:t>
            </a:r>
            <a:endParaRPr b="1"/>
          </a:p>
        </p:txBody>
      </p:sp>
      <p:pic>
        <p:nvPicPr>
          <p:cNvPr descr="Arrow pointing down to indicate call for action" id="180" name="Google Shape;180;g10142b1c047_0_100" title="Arrow"/>
          <p:cNvPicPr preferRelativeResize="0"/>
          <p:nvPr/>
        </p:nvPicPr>
        <p:blipFill rotWithShape="1">
          <a:blip r:embed="rId3">
            <a:alphaModFix/>
          </a:blip>
          <a:srcRect b="0" l="38616" r="0" t="0"/>
          <a:stretch/>
        </p:blipFill>
        <p:spPr>
          <a:xfrm>
            <a:off x="6219225" y="-32050"/>
            <a:ext cx="6375151" cy="692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0" title="CorrelAid X Logo"/>
          <p:cNvPicPr preferRelativeResize="0"/>
          <p:nvPr/>
        </p:nvPicPr>
        <p:blipFill rotWithShape="1">
          <a:blip r:embed="rId3">
            <a:alphaModFix/>
          </a:blip>
          <a:srcRect b="0" l="0" r="0" t="0"/>
          <a:stretch/>
        </p:blipFill>
        <p:spPr>
          <a:xfrm>
            <a:off x="1621485" y="1249441"/>
            <a:ext cx="3379076" cy="3379076"/>
          </a:xfrm>
          <a:prstGeom prst="rect">
            <a:avLst/>
          </a:prstGeom>
          <a:noFill/>
          <a:ln>
            <a:noFill/>
          </a:ln>
        </p:spPr>
      </p:pic>
      <p:pic>
        <p:nvPicPr>
          <p:cNvPr id="186" name="Google Shape;186;p30" title="DataCross Logo"/>
          <p:cNvPicPr preferRelativeResize="0"/>
          <p:nvPr/>
        </p:nvPicPr>
        <p:blipFill rotWithShape="1">
          <a:blip r:embed="rId4">
            <a:alphaModFix/>
          </a:blip>
          <a:srcRect b="22390" l="0" r="0" t="22430"/>
          <a:stretch/>
        </p:blipFill>
        <p:spPr>
          <a:xfrm>
            <a:off x="6742579" y="1794742"/>
            <a:ext cx="4147300" cy="2288474"/>
          </a:xfrm>
          <a:prstGeom prst="rect">
            <a:avLst/>
          </a:prstGeom>
          <a:noFill/>
          <a:ln>
            <a:noFill/>
          </a:ln>
        </p:spPr>
      </p:pic>
      <p:sp>
        <p:nvSpPr>
          <p:cNvPr id="187" name="Google Shape;187;p30"/>
          <p:cNvSpPr txBox="1"/>
          <p:nvPr>
            <p:ph type="title"/>
          </p:nvPr>
        </p:nvSpPr>
        <p:spPr>
          <a:xfrm>
            <a:off x="399535" y="365125"/>
            <a:ext cx="5696465"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Helvetica Neue Light"/>
              <a:buNone/>
            </a:pPr>
            <a:r>
              <a:rPr lang="en-US"/>
              <a:t>CorrelAid Switzerland</a:t>
            </a:r>
            <a:endParaRPr/>
          </a:p>
        </p:txBody>
      </p:sp>
      <p:grpSp>
        <p:nvGrpSpPr>
          <p:cNvPr id="188" name="Google Shape;188;p30"/>
          <p:cNvGrpSpPr/>
          <p:nvPr/>
        </p:nvGrpSpPr>
        <p:grpSpPr>
          <a:xfrm>
            <a:off x="2086789" y="5028385"/>
            <a:ext cx="3132803" cy="503237"/>
            <a:chOff x="1687254" y="5075238"/>
            <a:chExt cx="3132803" cy="503237"/>
          </a:xfrm>
        </p:grpSpPr>
        <p:pic>
          <p:nvPicPr>
            <p:cNvPr id="189" name="Google Shape;189;p30"/>
            <p:cNvPicPr preferRelativeResize="0"/>
            <p:nvPr/>
          </p:nvPicPr>
          <p:blipFill rotWithShape="1">
            <a:blip r:embed="rId5">
              <a:alphaModFix/>
            </a:blip>
            <a:srcRect b="0" l="0" r="0" t="0"/>
            <a:stretch/>
          </p:blipFill>
          <p:spPr>
            <a:xfrm>
              <a:off x="1687254" y="5075238"/>
              <a:ext cx="503237" cy="503237"/>
            </a:xfrm>
            <a:prstGeom prst="rect">
              <a:avLst/>
            </a:prstGeom>
            <a:noFill/>
            <a:ln>
              <a:noFill/>
            </a:ln>
          </p:spPr>
        </p:pic>
        <p:sp>
          <p:nvSpPr>
            <p:cNvPr id="190" name="Google Shape;190;p30"/>
            <p:cNvSpPr txBox="1"/>
            <p:nvPr/>
          </p:nvSpPr>
          <p:spPr>
            <a:xfrm>
              <a:off x="2190491" y="5143885"/>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@CorrelAidSwiss</a:t>
              </a:r>
              <a:endParaRPr b="0" i="0" sz="1400" u="none" cap="none" strike="noStrike">
                <a:solidFill>
                  <a:srgbClr val="000000"/>
                </a:solidFill>
                <a:latin typeface="Arial"/>
                <a:ea typeface="Arial"/>
                <a:cs typeface="Arial"/>
                <a:sym typeface="Arial"/>
              </a:endParaRPr>
            </a:p>
          </p:txBody>
        </p:sp>
      </p:grpSp>
      <p:grpSp>
        <p:nvGrpSpPr>
          <p:cNvPr id="191" name="Google Shape;191;p30"/>
          <p:cNvGrpSpPr/>
          <p:nvPr/>
        </p:nvGrpSpPr>
        <p:grpSpPr>
          <a:xfrm>
            <a:off x="7614826" y="5028385"/>
            <a:ext cx="3132804" cy="503237"/>
            <a:chOff x="7837247" y="5075238"/>
            <a:chExt cx="3132804" cy="503237"/>
          </a:xfrm>
        </p:grpSpPr>
        <p:pic>
          <p:nvPicPr>
            <p:cNvPr id="192" name="Google Shape;192;p30"/>
            <p:cNvPicPr preferRelativeResize="0"/>
            <p:nvPr/>
          </p:nvPicPr>
          <p:blipFill rotWithShape="1">
            <a:blip r:embed="rId5">
              <a:alphaModFix/>
            </a:blip>
            <a:srcRect b="0" l="0" r="0" t="0"/>
            <a:stretch/>
          </p:blipFill>
          <p:spPr>
            <a:xfrm>
              <a:off x="7837247" y="5075238"/>
              <a:ext cx="503237" cy="503237"/>
            </a:xfrm>
            <a:prstGeom prst="rect">
              <a:avLst/>
            </a:prstGeom>
            <a:noFill/>
            <a:ln>
              <a:noFill/>
            </a:ln>
          </p:spPr>
        </p:pic>
        <p:sp>
          <p:nvSpPr>
            <p:cNvPr id="193" name="Google Shape;193;p30"/>
            <p:cNvSpPr txBox="1"/>
            <p:nvPr/>
          </p:nvSpPr>
          <p:spPr>
            <a:xfrm>
              <a:off x="8340484" y="5143885"/>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@DataCrossCH</a:t>
              </a:r>
              <a:endParaRPr b="0" i="0" sz="1400" u="none" cap="none" strike="noStrike">
                <a:solidFill>
                  <a:srgbClr val="000000"/>
                </a:solidFill>
                <a:latin typeface="Arial"/>
                <a:ea typeface="Arial"/>
                <a:cs typeface="Arial"/>
                <a:sym typeface="Arial"/>
              </a:endParaRPr>
            </a:p>
          </p:txBody>
        </p:sp>
      </p:grpSp>
      <p:grpSp>
        <p:nvGrpSpPr>
          <p:cNvPr id="194" name="Google Shape;194;p30"/>
          <p:cNvGrpSpPr/>
          <p:nvPr/>
        </p:nvGrpSpPr>
        <p:grpSpPr>
          <a:xfrm>
            <a:off x="2086789" y="4349804"/>
            <a:ext cx="3132803" cy="503238"/>
            <a:chOff x="1687254" y="4475924"/>
            <a:chExt cx="3132803" cy="503238"/>
          </a:xfrm>
        </p:grpSpPr>
        <p:pic>
          <p:nvPicPr>
            <p:cNvPr descr="Link" id="195" name="Google Shape;195;p30"/>
            <p:cNvPicPr preferRelativeResize="0"/>
            <p:nvPr/>
          </p:nvPicPr>
          <p:blipFill rotWithShape="1">
            <a:blip r:embed="rId6">
              <a:alphaModFix/>
            </a:blip>
            <a:srcRect b="0" l="0" r="0" t="0"/>
            <a:stretch/>
          </p:blipFill>
          <p:spPr>
            <a:xfrm>
              <a:off x="1687254" y="4475924"/>
              <a:ext cx="503238" cy="503238"/>
            </a:xfrm>
            <a:prstGeom prst="rect">
              <a:avLst/>
            </a:prstGeom>
            <a:noFill/>
            <a:ln>
              <a:noFill/>
            </a:ln>
          </p:spPr>
        </p:pic>
        <p:sp>
          <p:nvSpPr>
            <p:cNvPr id="196" name="Google Shape;196;p30"/>
            <p:cNvSpPr txBox="1"/>
            <p:nvPr/>
          </p:nvSpPr>
          <p:spPr>
            <a:xfrm>
              <a:off x="2190491" y="4550761"/>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CorrelAid.ch</a:t>
              </a:r>
              <a:endParaRPr b="0" i="0" sz="1400" u="none" cap="none" strike="noStrike">
                <a:solidFill>
                  <a:srgbClr val="000000"/>
                </a:solidFill>
                <a:latin typeface="Arial"/>
                <a:ea typeface="Arial"/>
                <a:cs typeface="Arial"/>
                <a:sym typeface="Arial"/>
              </a:endParaRPr>
            </a:p>
          </p:txBody>
        </p:sp>
      </p:grpSp>
      <p:grpSp>
        <p:nvGrpSpPr>
          <p:cNvPr id="197" name="Google Shape;197;p30"/>
          <p:cNvGrpSpPr/>
          <p:nvPr/>
        </p:nvGrpSpPr>
        <p:grpSpPr>
          <a:xfrm>
            <a:off x="7614826" y="4349804"/>
            <a:ext cx="3132804" cy="503238"/>
            <a:chOff x="7837247" y="4475924"/>
            <a:chExt cx="3132804" cy="503238"/>
          </a:xfrm>
        </p:grpSpPr>
        <p:pic>
          <p:nvPicPr>
            <p:cNvPr descr="Link" id="198" name="Google Shape;198;p30"/>
            <p:cNvPicPr preferRelativeResize="0"/>
            <p:nvPr/>
          </p:nvPicPr>
          <p:blipFill rotWithShape="1">
            <a:blip r:embed="rId6">
              <a:alphaModFix/>
            </a:blip>
            <a:srcRect b="0" l="0" r="0" t="0"/>
            <a:stretch/>
          </p:blipFill>
          <p:spPr>
            <a:xfrm>
              <a:off x="7837247" y="4475924"/>
              <a:ext cx="503238" cy="503238"/>
            </a:xfrm>
            <a:prstGeom prst="rect">
              <a:avLst/>
            </a:prstGeom>
            <a:noFill/>
            <a:ln>
              <a:noFill/>
            </a:ln>
          </p:spPr>
        </p:pic>
        <p:sp>
          <p:nvSpPr>
            <p:cNvPr id="199" name="Google Shape;199;p30"/>
            <p:cNvSpPr txBox="1"/>
            <p:nvPr/>
          </p:nvSpPr>
          <p:spPr>
            <a:xfrm>
              <a:off x="8340484" y="4550761"/>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DataCross.ch</a:t>
              </a:r>
              <a:endParaRPr b="0" i="0" sz="1400" u="none" cap="none" strike="noStrike">
                <a:solidFill>
                  <a:srgbClr val="000000"/>
                </a:solidFill>
                <a:latin typeface="Arial"/>
                <a:ea typeface="Arial"/>
                <a:cs typeface="Arial"/>
                <a:sym typeface="Arial"/>
              </a:endParaRPr>
            </a:p>
          </p:txBody>
        </p:sp>
      </p:grpSp>
      <p:sp>
        <p:nvSpPr>
          <p:cNvPr id="200" name="Google Shape;200;p30"/>
          <p:cNvSpPr txBox="1"/>
          <p:nvPr/>
        </p:nvSpPr>
        <p:spPr>
          <a:xfrm>
            <a:off x="5926156" y="365125"/>
            <a:ext cx="5696465" cy="13257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Roboto Thin"/>
              <a:buNone/>
            </a:pPr>
            <a:r>
              <a:rPr b="0" i="0" lang="en-US" sz="4400" u="none" cap="none" strike="noStrike">
                <a:solidFill>
                  <a:schemeClr val="dk1"/>
                </a:solidFill>
                <a:latin typeface="Roboto Thin"/>
                <a:ea typeface="Roboto Thin"/>
                <a:cs typeface="Roboto Thin"/>
                <a:sym typeface="Roboto Thin"/>
              </a:rPr>
              <a:t>DataCross</a:t>
            </a:r>
            <a:endParaRPr b="0" i="0" sz="4400" u="none" cap="none" strike="noStrike">
              <a:solidFill>
                <a:schemeClr val="dk1"/>
              </a:solidFill>
              <a:latin typeface="Roboto Thin"/>
              <a:ea typeface="Roboto Thin"/>
              <a:cs typeface="Roboto Thin"/>
              <a:sym typeface="Roboto Thin"/>
            </a:endParaRPr>
          </a:p>
        </p:txBody>
      </p:sp>
      <p:grpSp>
        <p:nvGrpSpPr>
          <p:cNvPr id="201" name="Google Shape;201;p30"/>
          <p:cNvGrpSpPr/>
          <p:nvPr/>
        </p:nvGrpSpPr>
        <p:grpSpPr>
          <a:xfrm>
            <a:off x="2086789" y="5706965"/>
            <a:ext cx="3132803" cy="503237"/>
            <a:chOff x="1687254" y="5833085"/>
            <a:chExt cx="3132803" cy="503237"/>
          </a:xfrm>
        </p:grpSpPr>
        <p:pic>
          <p:nvPicPr>
            <p:cNvPr descr="linkedin, black, logo Icon" id="202" name="Google Shape;202;p30"/>
            <p:cNvPicPr preferRelativeResize="0"/>
            <p:nvPr/>
          </p:nvPicPr>
          <p:blipFill rotWithShape="1">
            <a:blip r:embed="rId7">
              <a:alphaModFix/>
            </a:blip>
            <a:srcRect b="0" l="0" r="0" t="0"/>
            <a:stretch/>
          </p:blipFill>
          <p:spPr>
            <a:xfrm>
              <a:off x="1687254" y="5833085"/>
              <a:ext cx="503237" cy="503237"/>
            </a:xfrm>
            <a:prstGeom prst="rect">
              <a:avLst/>
            </a:prstGeom>
            <a:noFill/>
            <a:ln>
              <a:noFill/>
            </a:ln>
          </p:spPr>
        </p:pic>
        <p:sp>
          <p:nvSpPr>
            <p:cNvPr id="203" name="Google Shape;203;p30"/>
            <p:cNvSpPr txBox="1"/>
            <p:nvPr/>
          </p:nvSpPr>
          <p:spPr>
            <a:xfrm>
              <a:off x="2190491" y="5915446"/>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@CorrelAidSwiss</a:t>
              </a:r>
              <a:endParaRPr b="0" i="0" sz="1400" u="none" cap="none" strike="noStrike">
                <a:solidFill>
                  <a:srgbClr val="000000"/>
                </a:solidFill>
                <a:latin typeface="Arial"/>
                <a:ea typeface="Arial"/>
                <a:cs typeface="Arial"/>
                <a:sym typeface="Arial"/>
              </a:endParaRPr>
            </a:p>
          </p:txBody>
        </p:sp>
      </p:grpSp>
      <p:grpSp>
        <p:nvGrpSpPr>
          <p:cNvPr id="204" name="Google Shape;204;p30"/>
          <p:cNvGrpSpPr/>
          <p:nvPr/>
        </p:nvGrpSpPr>
        <p:grpSpPr>
          <a:xfrm>
            <a:off x="7614826" y="5706965"/>
            <a:ext cx="3132804" cy="503237"/>
            <a:chOff x="7837247" y="5833085"/>
            <a:chExt cx="3132804" cy="503237"/>
          </a:xfrm>
        </p:grpSpPr>
        <p:pic>
          <p:nvPicPr>
            <p:cNvPr descr="linkedin, black, logo Icon" id="205" name="Google Shape;205;p30"/>
            <p:cNvPicPr preferRelativeResize="0"/>
            <p:nvPr/>
          </p:nvPicPr>
          <p:blipFill rotWithShape="1">
            <a:blip r:embed="rId7">
              <a:alphaModFix/>
            </a:blip>
            <a:srcRect b="0" l="0" r="0" t="0"/>
            <a:stretch/>
          </p:blipFill>
          <p:spPr>
            <a:xfrm>
              <a:off x="7837247" y="5833085"/>
              <a:ext cx="503237" cy="503237"/>
            </a:xfrm>
            <a:prstGeom prst="rect">
              <a:avLst/>
            </a:prstGeom>
            <a:noFill/>
            <a:ln>
              <a:noFill/>
            </a:ln>
          </p:spPr>
        </p:pic>
        <p:sp>
          <p:nvSpPr>
            <p:cNvPr id="206" name="Google Shape;206;p30"/>
            <p:cNvSpPr txBox="1"/>
            <p:nvPr/>
          </p:nvSpPr>
          <p:spPr>
            <a:xfrm>
              <a:off x="8340484" y="5915446"/>
              <a:ext cx="2629566"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Light"/>
                  <a:ea typeface="Roboto Light"/>
                  <a:cs typeface="Roboto Light"/>
                  <a:sym typeface="Roboto Light"/>
                </a:rPr>
                <a:t>@DataCross-Switzerland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A room with three students working on a computer" id="102" name="Google Shape;102;p38" title="Working students"/>
          <p:cNvPicPr preferRelativeResize="0"/>
          <p:nvPr/>
        </p:nvPicPr>
        <p:blipFill rotWithShape="1">
          <a:blip r:embed="rId3">
            <a:alphaModFix/>
          </a:blip>
          <a:srcRect b="0" l="0" r="0" t="0"/>
          <a:stretch/>
        </p:blipFill>
        <p:spPr>
          <a:xfrm>
            <a:off x="0" y="-1"/>
            <a:ext cx="12192000" cy="6858001"/>
          </a:xfrm>
          <a:prstGeom prst="rect">
            <a:avLst/>
          </a:prstGeom>
          <a:noFill/>
          <a:ln>
            <a:noFill/>
          </a:ln>
        </p:spPr>
      </p:pic>
      <p:sp>
        <p:nvSpPr>
          <p:cNvPr id="103" name="Google Shape;103;p38"/>
          <p:cNvSpPr/>
          <p:nvPr/>
        </p:nvSpPr>
        <p:spPr>
          <a:xfrm>
            <a:off x="0" y="6611779"/>
            <a:ext cx="142058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Roboto"/>
                <a:ea typeface="Roboto"/>
                <a:cs typeface="Roboto"/>
                <a:sym typeface="Roboto"/>
              </a:rPr>
              <a:t>Photo by </a:t>
            </a:r>
            <a:r>
              <a:rPr b="0" i="0" lang="en-US" sz="1000" u="sng" cap="none" strike="noStrike">
                <a:solidFill>
                  <a:srgbClr val="7F7F7F"/>
                </a:solidFill>
                <a:latin typeface="Roboto"/>
                <a:ea typeface="Roboto"/>
                <a:cs typeface="Roboto"/>
                <a:sym typeface="Roboto"/>
                <a:hlinkClick r:id="rId4">
                  <a:extLst>
                    <a:ext uri="{A12FA001-AC4F-418D-AE19-62706E023703}">
                      <ahyp:hlinkClr val="tx"/>
                    </a:ext>
                  </a:extLst>
                </a:hlinkClick>
              </a:rPr>
              <a:t>Annie Spratt</a:t>
            </a:r>
            <a:endParaRPr b="0" i="0" sz="1000" u="none" cap="none" strike="noStrike">
              <a:solidFill>
                <a:srgbClr val="7F7F7F"/>
              </a:solidFill>
              <a:latin typeface="Roboto"/>
              <a:ea typeface="Roboto"/>
              <a:cs typeface="Roboto"/>
              <a:sym typeface="Roboto"/>
            </a:endParaRPr>
          </a:p>
        </p:txBody>
      </p:sp>
      <p:sp>
        <p:nvSpPr>
          <p:cNvPr id="104" name="Google Shape;104;p38"/>
          <p:cNvSpPr txBox="1"/>
          <p:nvPr/>
        </p:nvSpPr>
        <p:spPr>
          <a:xfrm>
            <a:off x="947531" y="917348"/>
            <a:ext cx="10296938" cy="5023302"/>
          </a:xfrm>
          <a:prstGeom prst="rect">
            <a:avLst/>
          </a:prstGeom>
          <a:noFill/>
          <a:ln>
            <a:noFill/>
          </a:ln>
        </p:spPr>
        <p:txBody>
          <a:bodyPr anchorCtr="0" anchor="t" bIns="45700" lIns="91425" spcFirstLastPara="1" rIns="91425" wrap="square" tIns="45700">
            <a:normAutofit lnSpcReduction="10000"/>
          </a:bodyPr>
          <a:lstStyle/>
          <a:p>
            <a:pPr indent="0" lvl="0" marL="114300" marR="0" rtl="0" algn="ctr">
              <a:lnSpc>
                <a:spcPct val="90000"/>
              </a:lnSpc>
              <a:spcBef>
                <a:spcPts val="1000"/>
              </a:spcBef>
              <a:spcAft>
                <a:spcPts val="0"/>
              </a:spcAft>
              <a:buClr>
                <a:schemeClr val="dk1"/>
              </a:buClr>
              <a:buSzPts val="2800"/>
              <a:buFont typeface="Arial"/>
              <a:buNone/>
            </a:pPr>
            <a:r>
              <a:rPr b="0" i="0" lang="en-US" sz="4800" u="none" cap="none" strike="noStrike">
                <a:solidFill>
                  <a:srgbClr val="F7CAAC"/>
                </a:solidFill>
                <a:latin typeface="Roboto Medium"/>
                <a:ea typeface="Roboto Medium"/>
                <a:cs typeface="Roboto Medium"/>
                <a:sym typeface="Roboto Medium"/>
              </a:rPr>
              <a:t>Volunteer data work</a:t>
            </a:r>
            <a:r>
              <a:rPr b="0" i="0" lang="en-US" sz="4800" u="none" cap="none" strike="noStrike">
                <a:solidFill>
                  <a:schemeClr val="lt1"/>
                </a:solidFill>
                <a:latin typeface="Roboto Medium"/>
                <a:ea typeface="Roboto Medium"/>
                <a:cs typeface="Roboto Medium"/>
                <a:sym typeface="Roboto Medium"/>
              </a:rPr>
              <a:t> is invaluable in non-profit organizations</a:t>
            </a:r>
            <a:endParaRPr b="0" i="0" sz="1400" u="none" cap="none" strike="noStrike">
              <a:solidFill>
                <a:srgbClr val="000000"/>
              </a:solidFill>
              <a:latin typeface="Arial"/>
              <a:ea typeface="Arial"/>
              <a:cs typeface="Arial"/>
              <a:sym typeface="Arial"/>
            </a:endParaRPr>
          </a:p>
          <a:p>
            <a:pPr indent="0" lvl="0" marL="114300" marR="0" rtl="0" algn="ctr">
              <a:lnSpc>
                <a:spcPct val="90000"/>
              </a:lnSpc>
              <a:spcBef>
                <a:spcPts val="1000"/>
              </a:spcBef>
              <a:spcAft>
                <a:spcPts val="0"/>
              </a:spcAft>
              <a:buClr>
                <a:schemeClr val="dk1"/>
              </a:buClr>
              <a:buSzPts val="2800"/>
              <a:buFont typeface="Arial"/>
              <a:buNone/>
            </a:pPr>
            <a:r>
              <a:t/>
            </a:r>
            <a:endParaRPr b="0" i="0" sz="4800" u="none" cap="none" strike="noStrike">
              <a:solidFill>
                <a:schemeClr val="lt1"/>
              </a:solidFill>
              <a:latin typeface="Roboto Medium"/>
              <a:ea typeface="Roboto Medium"/>
              <a:cs typeface="Roboto Medium"/>
              <a:sym typeface="Roboto Medium"/>
            </a:endParaRPr>
          </a:p>
          <a:p>
            <a:pPr indent="0" lvl="0" marL="114300" marR="0" rtl="0" algn="ctr">
              <a:lnSpc>
                <a:spcPct val="90000"/>
              </a:lnSpc>
              <a:spcBef>
                <a:spcPts val="1000"/>
              </a:spcBef>
              <a:spcAft>
                <a:spcPts val="0"/>
              </a:spcAft>
              <a:buClr>
                <a:schemeClr val="dk1"/>
              </a:buClr>
              <a:buSzPts val="2800"/>
              <a:buFont typeface="Arial"/>
              <a:buNone/>
            </a:pPr>
            <a:r>
              <a:t/>
            </a:r>
            <a:endParaRPr b="0" i="0" sz="4800" u="none" cap="none" strike="noStrike">
              <a:solidFill>
                <a:schemeClr val="lt1"/>
              </a:solidFill>
              <a:latin typeface="Roboto Medium"/>
              <a:ea typeface="Roboto Medium"/>
              <a:cs typeface="Roboto Medium"/>
              <a:sym typeface="Roboto Medium"/>
            </a:endParaRPr>
          </a:p>
          <a:p>
            <a:pPr indent="0" lvl="0" marL="114300" marR="0" rtl="0" algn="ctr">
              <a:lnSpc>
                <a:spcPct val="90000"/>
              </a:lnSpc>
              <a:spcBef>
                <a:spcPts val="1000"/>
              </a:spcBef>
              <a:spcAft>
                <a:spcPts val="0"/>
              </a:spcAft>
              <a:buClr>
                <a:schemeClr val="dk1"/>
              </a:buClr>
              <a:buSzPts val="2800"/>
              <a:buFont typeface="Arial"/>
              <a:buNone/>
            </a:pPr>
            <a:r>
              <a:t/>
            </a:r>
            <a:endParaRPr b="0" i="0" sz="4800" u="none" cap="none" strike="noStrike">
              <a:solidFill>
                <a:schemeClr val="lt1"/>
              </a:solidFill>
              <a:latin typeface="Roboto Medium"/>
              <a:ea typeface="Roboto Medium"/>
              <a:cs typeface="Roboto Medium"/>
              <a:sym typeface="Roboto Medium"/>
            </a:endParaRPr>
          </a:p>
          <a:p>
            <a:pPr indent="0" lvl="0" marL="114300" marR="0" rtl="0" algn="ctr">
              <a:lnSpc>
                <a:spcPct val="90000"/>
              </a:lnSpc>
              <a:spcBef>
                <a:spcPts val="1000"/>
              </a:spcBef>
              <a:spcAft>
                <a:spcPts val="0"/>
              </a:spcAft>
              <a:buClr>
                <a:schemeClr val="dk1"/>
              </a:buClr>
              <a:buSzPts val="2800"/>
              <a:buFont typeface="Arial"/>
              <a:buNone/>
            </a:pPr>
            <a:r>
              <a:rPr b="0" i="0" lang="en-US" sz="4800" u="none" cap="none" strike="noStrike">
                <a:solidFill>
                  <a:schemeClr val="lt1"/>
                </a:solidFill>
                <a:latin typeface="Roboto Medium"/>
                <a:ea typeface="Roboto Medium"/>
                <a:cs typeface="Roboto Medium"/>
                <a:sym typeface="Roboto Medium"/>
              </a:rPr>
              <a:t>But </a:t>
            </a:r>
            <a:r>
              <a:rPr b="0" i="0" lang="en-US" sz="4800" u="none" cap="none" strike="noStrike">
                <a:solidFill>
                  <a:srgbClr val="F7CAAC"/>
                </a:solidFill>
                <a:latin typeface="Roboto Medium"/>
                <a:ea typeface="Roboto Medium"/>
                <a:cs typeface="Roboto Medium"/>
                <a:sym typeface="Roboto Medium"/>
              </a:rPr>
              <a:t>continuity and maintenance</a:t>
            </a:r>
            <a:r>
              <a:rPr b="0" i="0" lang="en-US" sz="4800" u="none" cap="none" strike="noStrike">
                <a:solidFill>
                  <a:schemeClr val="lt1"/>
                </a:solidFill>
                <a:latin typeface="Roboto Medium"/>
                <a:ea typeface="Roboto Medium"/>
                <a:cs typeface="Roboto Medium"/>
                <a:sym typeface="Roboto Medium"/>
              </a:rPr>
              <a:t> is needed to ensure impact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desk with a woman in front of her computer, working" id="109" name="Google Shape;109;p2" title="Working woman"/>
          <p:cNvPicPr preferRelativeResize="0"/>
          <p:nvPr/>
        </p:nvPicPr>
        <p:blipFill rotWithShape="1">
          <a:blip r:embed="rId3">
            <a:alphaModFix/>
          </a:blip>
          <a:srcRect b="0" l="0" r="0" t="0"/>
          <a:stretch/>
        </p:blipFill>
        <p:spPr>
          <a:xfrm>
            <a:off x="0" y="-1"/>
            <a:ext cx="12192000" cy="6858001"/>
          </a:xfrm>
          <a:prstGeom prst="rect">
            <a:avLst/>
          </a:prstGeom>
          <a:noFill/>
          <a:ln>
            <a:noFill/>
          </a:ln>
        </p:spPr>
      </p:pic>
      <p:sp>
        <p:nvSpPr>
          <p:cNvPr id="110" name="Google Shape;110;p2"/>
          <p:cNvSpPr txBox="1"/>
          <p:nvPr>
            <p:ph idx="4294967295" type="body"/>
          </p:nvPr>
        </p:nvSpPr>
        <p:spPr>
          <a:xfrm>
            <a:off x="0" y="1443788"/>
            <a:ext cx="9093758" cy="4351338"/>
          </a:xfrm>
          <a:prstGeom prst="rect">
            <a:avLst/>
          </a:prstGeom>
          <a:noFill/>
          <a:ln>
            <a:noFill/>
          </a:ln>
        </p:spPr>
        <p:txBody>
          <a:bodyPr anchorCtr="0" anchor="t" bIns="45700" lIns="91425" spcFirstLastPara="1" rIns="91425" wrap="square" tIns="45700">
            <a:normAutofit/>
          </a:bodyPr>
          <a:lstStyle/>
          <a:p>
            <a:pPr indent="0" lvl="0" marL="0" rtl="0" algn="ctr">
              <a:lnSpc>
                <a:spcPct val="80000"/>
              </a:lnSpc>
              <a:spcBef>
                <a:spcPts val="0"/>
              </a:spcBef>
              <a:spcAft>
                <a:spcPts val="0"/>
              </a:spcAft>
              <a:buClr>
                <a:schemeClr val="dk1"/>
              </a:buClr>
              <a:buSzPts val="3200"/>
              <a:buNone/>
            </a:pPr>
            <a:r>
              <a:rPr lang="en-US" sz="4000">
                <a:solidFill>
                  <a:schemeClr val="lt1"/>
                </a:solidFill>
                <a:latin typeface="Roboto Medium"/>
                <a:ea typeface="Roboto Medium"/>
                <a:cs typeface="Roboto Medium"/>
                <a:sym typeface="Roboto Medium"/>
              </a:rPr>
              <a:t>We provide </a:t>
            </a:r>
            <a:r>
              <a:rPr b="1" lang="en-US" sz="4000">
                <a:solidFill>
                  <a:srgbClr val="F7CAAC"/>
                </a:solidFill>
                <a:latin typeface="Roboto"/>
                <a:ea typeface="Roboto"/>
                <a:cs typeface="Roboto"/>
                <a:sym typeface="Roboto"/>
              </a:rPr>
              <a:t>data science services</a:t>
            </a:r>
            <a:br>
              <a:rPr lang="en-US" sz="4000">
                <a:solidFill>
                  <a:schemeClr val="lt1"/>
                </a:solidFill>
                <a:latin typeface="Roboto Medium"/>
                <a:ea typeface="Roboto Medium"/>
                <a:cs typeface="Roboto Medium"/>
                <a:sym typeface="Roboto Medium"/>
              </a:rPr>
            </a:br>
            <a:endParaRPr sz="4000">
              <a:solidFill>
                <a:schemeClr val="lt1"/>
              </a:solidFill>
              <a:latin typeface="Roboto Medium"/>
              <a:ea typeface="Roboto Medium"/>
              <a:cs typeface="Roboto Medium"/>
              <a:sym typeface="Roboto Medium"/>
            </a:endParaRPr>
          </a:p>
          <a:p>
            <a:pPr indent="0" lvl="0" marL="0" rtl="0" algn="ctr">
              <a:lnSpc>
                <a:spcPct val="80000"/>
              </a:lnSpc>
              <a:spcBef>
                <a:spcPts val="1000"/>
              </a:spcBef>
              <a:spcAft>
                <a:spcPts val="0"/>
              </a:spcAft>
              <a:buClr>
                <a:schemeClr val="dk1"/>
              </a:buClr>
              <a:buSzPts val="3200"/>
              <a:buNone/>
            </a:pPr>
            <a:r>
              <a:rPr lang="en-US" sz="4000">
                <a:solidFill>
                  <a:schemeClr val="lt1"/>
                </a:solidFill>
                <a:latin typeface="Roboto Medium"/>
                <a:ea typeface="Roboto Medium"/>
                <a:cs typeface="Roboto Medium"/>
                <a:sym typeface="Roboto Medium"/>
              </a:rPr>
              <a:t>with </a:t>
            </a:r>
            <a:r>
              <a:rPr b="1" lang="en-US" sz="4000">
                <a:solidFill>
                  <a:srgbClr val="F7CAAC"/>
                </a:solidFill>
                <a:latin typeface="Roboto"/>
                <a:ea typeface="Roboto"/>
                <a:cs typeface="Roboto"/>
                <a:sym typeface="Roboto"/>
              </a:rPr>
              <a:t>continuity and maintenance</a:t>
            </a:r>
            <a:endParaRPr b="1" sz="3600">
              <a:solidFill>
                <a:srgbClr val="F7CAAC"/>
              </a:solidFill>
              <a:latin typeface="Roboto"/>
              <a:ea typeface="Roboto"/>
              <a:cs typeface="Roboto"/>
              <a:sym typeface="Roboto"/>
            </a:endParaRPr>
          </a:p>
          <a:p>
            <a:pPr indent="0" lvl="0" marL="0" rtl="0" algn="ctr">
              <a:lnSpc>
                <a:spcPct val="80000"/>
              </a:lnSpc>
              <a:spcBef>
                <a:spcPts val="1000"/>
              </a:spcBef>
              <a:spcAft>
                <a:spcPts val="0"/>
              </a:spcAft>
              <a:buClr>
                <a:schemeClr val="dk1"/>
              </a:buClr>
              <a:buSzPts val="3200"/>
              <a:buNone/>
            </a:pPr>
            <a:r>
              <a:t/>
            </a:r>
            <a:endParaRPr sz="4000">
              <a:solidFill>
                <a:schemeClr val="lt1"/>
              </a:solidFill>
              <a:latin typeface="Roboto Medium"/>
              <a:ea typeface="Roboto Medium"/>
              <a:cs typeface="Roboto Medium"/>
              <a:sym typeface="Roboto Medium"/>
            </a:endParaRPr>
          </a:p>
          <a:p>
            <a:pPr indent="0" lvl="0" marL="0" rtl="0" algn="ctr">
              <a:lnSpc>
                <a:spcPct val="80000"/>
              </a:lnSpc>
              <a:spcBef>
                <a:spcPts val="1000"/>
              </a:spcBef>
              <a:spcAft>
                <a:spcPts val="0"/>
              </a:spcAft>
              <a:buClr>
                <a:schemeClr val="dk1"/>
              </a:buClr>
              <a:buSzPts val="3200"/>
              <a:buNone/>
            </a:pPr>
            <a:r>
              <a:rPr lang="en-US" sz="4000">
                <a:solidFill>
                  <a:schemeClr val="lt1"/>
                </a:solidFill>
                <a:latin typeface="Roboto Medium"/>
                <a:ea typeface="Roboto Medium"/>
                <a:cs typeface="Roboto Medium"/>
                <a:sym typeface="Roboto Medium"/>
              </a:rPr>
              <a:t>to </a:t>
            </a:r>
            <a:r>
              <a:rPr b="1" lang="en-US" sz="4000">
                <a:solidFill>
                  <a:srgbClr val="F7CAAC"/>
                </a:solidFill>
                <a:latin typeface="Roboto"/>
                <a:ea typeface="Roboto"/>
                <a:cs typeface="Roboto"/>
                <a:sym typeface="Roboto"/>
              </a:rPr>
              <a:t>non-profits and NGOs</a:t>
            </a:r>
            <a:br>
              <a:rPr lang="en-US" sz="4000">
                <a:solidFill>
                  <a:schemeClr val="lt1"/>
                </a:solidFill>
                <a:latin typeface="Roboto Medium"/>
                <a:ea typeface="Roboto Medium"/>
                <a:cs typeface="Roboto Medium"/>
                <a:sym typeface="Roboto Medium"/>
              </a:rPr>
            </a:br>
            <a:endParaRPr sz="4000">
              <a:solidFill>
                <a:schemeClr val="lt1"/>
              </a:solidFill>
              <a:latin typeface="Roboto Medium"/>
              <a:ea typeface="Roboto Medium"/>
              <a:cs typeface="Roboto Medium"/>
              <a:sym typeface="Roboto Medium"/>
            </a:endParaRPr>
          </a:p>
          <a:p>
            <a:pPr indent="0" lvl="0" marL="0" rtl="0" algn="ctr">
              <a:lnSpc>
                <a:spcPct val="80000"/>
              </a:lnSpc>
              <a:spcBef>
                <a:spcPts val="1000"/>
              </a:spcBef>
              <a:spcAft>
                <a:spcPts val="0"/>
              </a:spcAft>
              <a:buClr>
                <a:schemeClr val="dk1"/>
              </a:buClr>
              <a:buSzPts val="3200"/>
              <a:buNone/>
            </a:pPr>
            <a:r>
              <a:rPr lang="en-US" sz="4000">
                <a:solidFill>
                  <a:schemeClr val="lt1"/>
                </a:solidFill>
                <a:latin typeface="Roboto Medium"/>
                <a:ea typeface="Roboto Medium"/>
                <a:cs typeface="Roboto Medium"/>
                <a:sym typeface="Roboto Medium"/>
              </a:rPr>
              <a:t>without sufficient </a:t>
            </a:r>
            <a:r>
              <a:rPr b="1" lang="en-US" sz="4000">
                <a:solidFill>
                  <a:srgbClr val="F7CAAC"/>
                </a:solidFill>
                <a:latin typeface="Roboto"/>
                <a:ea typeface="Roboto"/>
                <a:cs typeface="Roboto"/>
                <a:sym typeface="Roboto"/>
              </a:rPr>
              <a:t>funding</a:t>
            </a:r>
            <a:endParaRPr b="1" sz="3600">
              <a:solidFill>
                <a:srgbClr val="F7CAAC"/>
              </a:solidFill>
              <a:latin typeface="Roboto"/>
              <a:ea typeface="Roboto"/>
              <a:cs typeface="Roboto"/>
              <a:sym typeface="Roboto"/>
            </a:endParaRPr>
          </a:p>
        </p:txBody>
      </p:sp>
      <p:sp>
        <p:nvSpPr>
          <p:cNvPr id="111" name="Google Shape;111;p2"/>
          <p:cNvSpPr/>
          <p:nvPr/>
        </p:nvSpPr>
        <p:spPr>
          <a:xfrm>
            <a:off x="0" y="6611779"/>
            <a:ext cx="2137124"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Roboto"/>
                <a:ea typeface="Roboto"/>
                <a:cs typeface="Roboto"/>
                <a:sym typeface="Roboto"/>
              </a:rPr>
              <a:t>Photo by </a:t>
            </a:r>
            <a:r>
              <a:rPr b="0" i="0" lang="en-US" sz="1000" u="sng" cap="none" strike="noStrike">
                <a:solidFill>
                  <a:srgbClr val="7F7F7F"/>
                </a:solidFill>
                <a:latin typeface="Roboto"/>
                <a:ea typeface="Roboto"/>
                <a:cs typeface="Roboto"/>
                <a:sym typeface="Roboto"/>
                <a:hlinkClick r:id="rId4">
                  <a:extLst>
                    <a:ext uri="{A12FA001-AC4F-418D-AE19-62706E023703}">
                      <ahyp:hlinkClr val="tx"/>
                    </a:ext>
                  </a:extLst>
                </a:hlinkClick>
              </a:rPr>
              <a:t>ThisisEngineering RAEng</a:t>
            </a:r>
            <a:endParaRPr b="0" i="0" sz="1000" u="none" cap="none" strike="noStrike">
              <a:solidFill>
                <a:srgbClr val="7F7F7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A logo in blue depicting cross using zeros and ones, the DataCross logo" id="116" name="Google Shape;116;g10142b1c047_0_0" title="DataCross logo"/>
          <p:cNvPicPr preferRelativeResize="0"/>
          <p:nvPr/>
        </p:nvPicPr>
        <p:blipFill rotWithShape="1">
          <a:blip r:embed="rId3">
            <a:alphaModFix/>
          </a:blip>
          <a:srcRect b="22391" l="0" r="0" t="22430"/>
          <a:stretch/>
        </p:blipFill>
        <p:spPr>
          <a:xfrm>
            <a:off x="7723850" y="1920862"/>
            <a:ext cx="4147300" cy="2288474"/>
          </a:xfrm>
          <a:prstGeom prst="rect">
            <a:avLst/>
          </a:prstGeom>
          <a:noFill/>
          <a:ln>
            <a:noFill/>
          </a:ln>
        </p:spPr>
      </p:pic>
      <p:sp>
        <p:nvSpPr>
          <p:cNvPr id="117" name="Google Shape;117;g10142b1c047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Helvetica Neue Light"/>
              <a:buNone/>
            </a:pPr>
            <a:r>
              <a:rPr lang="en-US"/>
              <a:t>CorrelAid Switzerland vs. DataCross </a:t>
            </a:r>
            <a:endParaRPr/>
          </a:p>
        </p:txBody>
      </p:sp>
      <p:cxnSp>
        <p:nvCxnSpPr>
          <p:cNvPr id="118" name="Google Shape;118;g10142b1c047_0_0"/>
          <p:cNvCxnSpPr/>
          <p:nvPr/>
        </p:nvCxnSpPr>
        <p:spPr>
          <a:xfrm>
            <a:off x="4762511" y="3065101"/>
            <a:ext cx="2358300" cy="0"/>
          </a:xfrm>
          <a:prstGeom prst="straightConnector1">
            <a:avLst/>
          </a:prstGeom>
          <a:noFill/>
          <a:ln cap="flat" cmpd="sng" w="76200">
            <a:solidFill>
              <a:schemeClr val="dk1"/>
            </a:solidFill>
            <a:prstDash val="solid"/>
            <a:miter lim="800000"/>
            <a:headEnd len="med" w="med" type="triangle"/>
            <a:tailEnd len="med" w="med" type="triangle"/>
          </a:ln>
        </p:spPr>
      </p:cxnSp>
      <p:sp>
        <p:nvSpPr>
          <p:cNvPr id="119" name="Google Shape;119;g10142b1c047_0_0"/>
          <p:cNvSpPr txBox="1"/>
          <p:nvPr/>
        </p:nvSpPr>
        <p:spPr>
          <a:xfrm>
            <a:off x="903550" y="4343100"/>
            <a:ext cx="32643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Roboto Thin"/>
              <a:buNone/>
            </a:pPr>
            <a:r>
              <a:rPr lang="en-US" sz="3200">
                <a:solidFill>
                  <a:schemeClr val="dk1"/>
                </a:solidFill>
                <a:latin typeface="Roboto Thin"/>
                <a:ea typeface="Roboto Thin"/>
                <a:cs typeface="Roboto Thin"/>
                <a:sym typeface="Roboto Thin"/>
              </a:rPr>
              <a:t>All (data science) work on purely voluntary basis</a:t>
            </a:r>
            <a:endParaRPr b="0" i="0" sz="1800" u="none" cap="none" strike="noStrike">
              <a:solidFill>
                <a:schemeClr val="dk1"/>
              </a:solidFill>
              <a:latin typeface="Roboto Thin"/>
              <a:ea typeface="Roboto Thin"/>
              <a:cs typeface="Roboto Thin"/>
              <a:sym typeface="Roboto Thin"/>
            </a:endParaRPr>
          </a:p>
        </p:txBody>
      </p:sp>
      <p:sp>
        <p:nvSpPr>
          <p:cNvPr id="120" name="Google Shape;120;g10142b1c047_0_0"/>
          <p:cNvSpPr txBox="1"/>
          <p:nvPr/>
        </p:nvSpPr>
        <p:spPr>
          <a:xfrm>
            <a:off x="7866100" y="4343100"/>
            <a:ext cx="3862800" cy="2062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Roboto Thin"/>
              <a:buNone/>
            </a:pPr>
            <a:r>
              <a:rPr lang="en-US" sz="3200">
                <a:solidFill>
                  <a:schemeClr val="dk1"/>
                </a:solidFill>
                <a:latin typeface="Roboto Thin"/>
                <a:ea typeface="Roboto Thin"/>
                <a:cs typeface="Roboto Thin"/>
                <a:sym typeface="Roboto Thin"/>
              </a:rPr>
              <a:t>Initial work on purely voluntary basis, but paid long-term maintenance</a:t>
            </a:r>
            <a:endParaRPr b="0" i="0" sz="1800" u="none" cap="none" strike="noStrike">
              <a:solidFill>
                <a:schemeClr val="dk1"/>
              </a:solidFill>
              <a:latin typeface="Roboto Thin"/>
              <a:ea typeface="Roboto Thin"/>
              <a:cs typeface="Roboto Thin"/>
              <a:sym typeface="Roboto Thin"/>
            </a:endParaRPr>
          </a:p>
        </p:txBody>
      </p:sp>
      <p:pic>
        <p:nvPicPr>
          <p:cNvPr descr="A logo in pink and blue depicting a C with a small x, the Logo of CorrelAid X" id="121" name="Google Shape;121;g10142b1c047_0_0" title="CorrelAid X Logo"/>
          <p:cNvPicPr preferRelativeResize="0"/>
          <p:nvPr/>
        </p:nvPicPr>
        <p:blipFill rotWithShape="1">
          <a:blip r:embed="rId4">
            <a:alphaModFix/>
          </a:blip>
          <a:srcRect b="42545" l="30380" r="28402" t="0"/>
          <a:stretch/>
        </p:blipFill>
        <p:spPr>
          <a:xfrm>
            <a:off x="1280825" y="2009513"/>
            <a:ext cx="2509774" cy="211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3"/>
          <p:cNvPicPr preferRelativeResize="0"/>
          <p:nvPr/>
        </p:nvPicPr>
        <p:blipFill rotWithShape="1">
          <a:blip r:embed="rId3">
            <a:alphaModFix/>
          </a:blip>
          <a:srcRect b="0" l="0" r="0" t="0"/>
          <a:stretch/>
        </p:blipFill>
        <p:spPr>
          <a:xfrm>
            <a:off x="4034480" y="-382955"/>
            <a:ext cx="4147286" cy="4147286"/>
          </a:xfrm>
          <a:prstGeom prst="rect">
            <a:avLst/>
          </a:prstGeom>
          <a:noFill/>
          <a:ln>
            <a:noFill/>
          </a:ln>
        </p:spPr>
      </p:pic>
      <p:pic>
        <p:nvPicPr>
          <p:cNvPr descr="Cross with landscape and zeros and ones" id="127" name="Google Shape;127;p3" title="DataCross Logo"/>
          <p:cNvPicPr preferRelativeResize="0"/>
          <p:nvPr/>
        </p:nvPicPr>
        <p:blipFill rotWithShape="1">
          <a:blip r:embed="rId4">
            <a:alphaModFix/>
          </a:blip>
          <a:srcRect b="0" l="0" r="0" t="0"/>
          <a:stretch/>
        </p:blipFill>
        <p:spPr>
          <a:xfrm>
            <a:off x="4034480" y="-382955"/>
            <a:ext cx="4147286" cy="4147286"/>
          </a:xfrm>
          <a:prstGeom prst="rect">
            <a:avLst/>
          </a:prstGeom>
          <a:noFill/>
          <a:ln>
            <a:noFill/>
          </a:ln>
        </p:spPr>
      </p:pic>
      <p:sp>
        <p:nvSpPr>
          <p:cNvPr id="128" name="Google Shape;12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Helvetica Neue Light"/>
              <a:buNone/>
            </a:pPr>
            <a:r>
              <a:rPr lang="en-US"/>
              <a:t>How?</a:t>
            </a:r>
            <a:endParaRPr/>
          </a:p>
        </p:txBody>
      </p:sp>
      <p:pic>
        <p:nvPicPr>
          <p:cNvPr id="129" name="Google Shape;129;p3"/>
          <p:cNvPicPr preferRelativeResize="0"/>
          <p:nvPr/>
        </p:nvPicPr>
        <p:blipFill rotWithShape="1">
          <a:blip r:embed="rId5">
            <a:alphaModFix/>
          </a:blip>
          <a:srcRect b="0" l="0" r="0" t="0"/>
          <a:stretch/>
        </p:blipFill>
        <p:spPr>
          <a:xfrm>
            <a:off x="1549094" y="3678931"/>
            <a:ext cx="1909614" cy="882389"/>
          </a:xfrm>
          <a:prstGeom prst="rect">
            <a:avLst/>
          </a:prstGeom>
          <a:noFill/>
          <a:ln>
            <a:noFill/>
          </a:ln>
        </p:spPr>
      </p:pic>
      <p:pic>
        <p:nvPicPr>
          <p:cNvPr id="130" name="Google Shape;130;p3"/>
          <p:cNvPicPr preferRelativeResize="0"/>
          <p:nvPr/>
        </p:nvPicPr>
        <p:blipFill rotWithShape="1">
          <a:blip r:embed="rId6">
            <a:alphaModFix/>
          </a:blip>
          <a:srcRect b="0" l="0" r="0" t="0"/>
          <a:stretch/>
        </p:blipFill>
        <p:spPr>
          <a:xfrm>
            <a:off x="547270" y="4594903"/>
            <a:ext cx="1889561" cy="932526"/>
          </a:xfrm>
          <a:prstGeom prst="rect">
            <a:avLst/>
          </a:prstGeom>
          <a:noFill/>
          <a:ln>
            <a:noFill/>
          </a:ln>
        </p:spPr>
      </p:pic>
      <p:pic>
        <p:nvPicPr>
          <p:cNvPr id="131" name="Google Shape;131;p3"/>
          <p:cNvPicPr preferRelativeResize="0"/>
          <p:nvPr/>
        </p:nvPicPr>
        <p:blipFill rotWithShape="1">
          <a:blip r:embed="rId7">
            <a:alphaModFix/>
          </a:blip>
          <a:srcRect b="0" l="0" r="0" t="0"/>
          <a:stretch/>
        </p:blipFill>
        <p:spPr>
          <a:xfrm>
            <a:off x="1559726" y="5603426"/>
            <a:ext cx="1834967" cy="882493"/>
          </a:xfrm>
          <a:prstGeom prst="rect">
            <a:avLst/>
          </a:prstGeom>
          <a:noFill/>
          <a:ln>
            <a:noFill/>
          </a:ln>
        </p:spPr>
      </p:pic>
      <p:pic>
        <p:nvPicPr>
          <p:cNvPr id="132" name="Google Shape;132;p3"/>
          <p:cNvPicPr preferRelativeResize="0"/>
          <p:nvPr/>
        </p:nvPicPr>
        <p:blipFill rotWithShape="1">
          <a:blip r:embed="rId8">
            <a:alphaModFix/>
          </a:blip>
          <a:srcRect b="0" l="0" r="0" t="0"/>
          <a:stretch/>
        </p:blipFill>
        <p:spPr>
          <a:xfrm>
            <a:off x="2436831" y="4713315"/>
            <a:ext cx="1855023" cy="902445"/>
          </a:xfrm>
          <a:prstGeom prst="rect">
            <a:avLst/>
          </a:prstGeom>
          <a:noFill/>
          <a:ln>
            <a:noFill/>
          </a:ln>
        </p:spPr>
      </p:pic>
      <p:sp>
        <p:nvSpPr>
          <p:cNvPr id="133" name="Google Shape;133;p3"/>
          <p:cNvSpPr txBox="1"/>
          <p:nvPr/>
        </p:nvSpPr>
        <p:spPr>
          <a:xfrm>
            <a:off x="1435284" y="2998562"/>
            <a:ext cx="187743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Roboto Thin"/>
              <a:buNone/>
            </a:pPr>
            <a:r>
              <a:rPr b="0" i="0" lang="en-US" sz="3200" u="none" cap="none" strike="noStrike">
                <a:solidFill>
                  <a:schemeClr val="dk1"/>
                </a:solidFill>
                <a:latin typeface="Roboto Thin"/>
                <a:ea typeface="Roboto Thin"/>
                <a:cs typeface="Roboto Thin"/>
                <a:sym typeface="Roboto Thin"/>
              </a:rPr>
              <a:t>Donors</a:t>
            </a:r>
            <a:endParaRPr b="0" i="0" sz="1800" u="none" cap="none" strike="noStrike">
              <a:solidFill>
                <a:schemeClr val="dk1"/>
              </a:solidFill>
              <a:latin typeface="Roboto Thin"/>
              <a:ea typeface="Roboto Thin"/>
              <a:cs typeface="Roboto Thin"/>
              <a:sym typeface="Roboto Thin"/>
            </a:endParaRPr>
          </a:p>
        </p:txBody>
      </p:sp>
      <p:sp>
        <p:nvSpPr>
          <p:cNvPr descr="Logos of Nestlé, UBS, Roche, Swisscom" id="134" name="Google Shape;134;p3" title="possible Donors"/>
          <p:cNvSpPr/>
          <p:nvPr/>
        </p:nvSpPr>
        <p:spPr>
          <a:xfrm>
            <a:off x="388814" y="3678932"/>
            <a:ext cx="3970750" cy="2817630"/>
          </a:xfrm>
          <a:prstGeom prst="roundRect">
            <a:avLst>
              <a:gd fmla="val 16667" name="adj"/>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35" name="Google Shape;135;p3"/>
          <p:cNvSpPr/>
          <p:nvPr/>
        </p:nvSpPr>
        <p:spPr>
          <a:xfrm>
            <a:off x="7856682" y="3676723"/>
            <a:ext cx="3970750" cy="2817630"/>
          </a:xfrm>
          <a:prstGeom prst="roundRect">
            <a:avLst>
              <a:gd fmla="val 16667" name="adj"/>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36" name="Google Shape;136;p3"/>
          <p:cNvSpPr txBox="1"/>
          <p:nvPr/>
        </p:nvSpPr>
        <p:spPr>
          <a:xfrm>
            <a:off x="8719057" y="4793150"/>
            <a:ext cx="224599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Roboto Thin"/>
              <a:buNone/>
            </a:pPr>
            <a:r>
              <a:rPr b="0" i="0" lang="en-US" sz="3200" u="none" cap="none" strike="noStrike">
                <a:solidFill>
                  <a:schemeClr val="dk1"/>
                </a:solidFill>
                <a:latin typeface="Roboto Thin"/>
                <a:ea typeface="Roboto Thin"/>
                <a:cs typeface="Roboto Thin"/>
                <a:sym typeface="Roboto Thin"/>
              </a:rPr>
              <a:t>NGOs, orgs</a:t>
            </a:r>
            <a:endParaRPr b="0" i="0" sz="1800" u="none" cap="none" strike="noStrike">
              <a:solidFill>
                <a:schemeClr val="dk1"/>
              </a:solidFill>
              <a:latin typeface="Roboto Thin"/>
              <a:ea typeface="Roboto Thin"/>
              <a:cs typeface="Roboto Thin"/>
              <a:sym typeface="Roboto Thin"/>
            </a:endParaRPr>
          </a:p>
        </p:txBody>
      </p:sp>
      <p:sp>
        <p:nvSpPr>
          <p:cNvPr id="137" name="Google Shape;137;p3"/>
          <p:cNvSpPr txBox="1"/>
          <p:nvPr/>
        </p:nvSpPr>
        <p:spPr>
          <a:xfrm>
            <a:off x="4875200" y="2998562"/>
            <a:ext cx="2465846"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Roboto Thin"/>
              <a:buNone/>
            </a:pPr>
            <a:r>
              <a:rPr b="0" i="0" lang="en-US" sz="3200" u="none" cap="none" strike="noStrike">
                <a:solidFill>
                  <a:schemeClr val="dk1"/>
                </a:solidFill>
                <a:latin typeface="Roboto Thin"/>
                <a:ea typeface="Roboto Thin"/>
                <a:cs typeface="Roboto Thin"/>
                <a:sym typeface="Roboto Thin"/>
              </a:rPr>
              <a:t>Association</a:t>
            </a:r>
            <a:endParaRPr b="0" i="0" sz="1800" u="none" cap="none" strike="noStrike">
              <a:solidFill>
                <a:schemeClr val="dk1"/>
              </a:solidFill>
              <a:latin typeface="Roboto Thin"/>
              <a:ea typeface="Roboto Thin"/>
              <a:cs typeface="Roboto Thin"/>
              <a:sym typeface="Roboto Thin"/>
            </a:endParaRPr>
          </a:p>
        </p:txBody>
      </p:sp>
      <p:cxnSp>
        <p:nvCxnSpPr>
          <p:cNvPr id="138" name="Google Shape;138;p3"/>
          <p:cNvCxnSpPr/>
          <p:nvPr/>
        </p:nvCxnSpPr>
        <p:spPr>
          <a:xfrm>
            <a:off x="4957011" y="5690051"/>
            <a:ext cx="2358189" cy="0"/>
          </a:xfrm>
          <a:prstGeom prst="straightConnector1">
            <a:avLst/>
          </a:prstGeom>
          <a:noFill/>
          <a:ln cap="flat" cmpd="sng" w="76200">
            <a:solidFill>
              <a:schemeClr val="dk1"/>
            </a:solidFill>
            <a:prstDash val="solid"/>
            <a:miter lim="800000"/>
            <a:headEnd len="med" w="med" type="triangle"/>
            <a:tailEnd len="med" w="med" type="triangle"/>
          </a:ln>
        </p:spPr>
      </p:cxnSp>
      <p:cxnSp>
        <p:nvCxnSpPr>
          <p:cNvPr id="139" name="Google Shape;139;p3"/>
          <p:cNvCxnSpPr/>
          <p:nvPr/>
        </p:nvCxnSpPr>
        <p:spPr>
          <a:xfrm flipH="1" rot="10800000">
            <a:off x="4706904" y="3828647"/>
            <a:ext cx="1104346" cy="1296480"/>
          </a:xfrm>
          <a:prstGeom prst="straightConnector1">
            <a:avLst/>
          </a:prstGeom>
          <a:noFill/>
          <a:ln cap="flat" cmpd="sng" w="76200">
            <a:solidFill>
              <a:schemeClr val="dk1"/>
            </a:solidFill>
            <a:prstDash val="solid"/>
            <a:miter lim="800000"/>
            <a:headEnd len="med" w="med" type="triangle"/>
            <a:tailEnd len="med" w="med" type="triangle"/>
          </a:ln>
        </p:spPr>
      </p:cxnSp>
      <p:cxnSp>
        <p:nvCxnSpPr>
          <p:cNvPr id="140" name="Google Shape;140;p3"/>
          <p:cNvCxnSpPr/>
          <p:nvPr/>
        </p:nvCxnSpPr>
        <p:spPr>
          <a:xfrm>
            <a:off x="6469053" y="3821375"/>
            <a:ext cx="1006487" cy="1303752"/>
          </a:xfrm>
          <a:prstGeom prst="straightConnector1">
            <a:avLst/>
          </a:prstGeom>
          <a:noFill/>
          <a:ln cap="flat" cmpd="sng" w="76200">
            <a:solidFill>
              <a:schemeClr val="dk1"/>
            </a:solidFill>
            <a:prstDash val="solid"/>
            <a:miter lim="800000"/>
            <a:headEnd len="med" w="med" type="triangle"/>
            <a:tailEnd len="med" w="med" type="triangle"/>
          </a:ln>
        </p:spPr>
      </p:cxnSp>
      <p:sp>
        <p:nvSpPr>
          <p:cNvPr id="141" name="Google Shape;141;p3"/>
          <p:cNvSpPr txBox="1"/>
          <p:nvPr/>
        </p:nvSpPr>
        <p:spPr>
          <a:xfrm>
            <a:off x="388814" y="6492875"/>
            <a:ext cx="16289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Roboto Thin"/>
                <a:ea typeface="Roboto Thin"/>
                <a:cs typeface="Roboto Thin"/>
                <a:sym typeface="Roboto Thin"/>
              </a:rPr>
              <a:t>Examples only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0142b1c047_0_85"/>
          <p:cNvSpPr txBox="1"/>
          <p:nvPr>
            <p:ph type="title"/>
          </p:nvPr>
        </p:nvSpPr>
        <p:spPr>
          <a:xfrm>
            <a:off x="838200" y="365125"/>
            <a:ext cx="41655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800"/>
              <a:buFont typeface="Arial"/>
              <a:buNone/>
            </a:pPr>
            <a:r>
              <a:rPr b="1" lang="en-US">
                <a:highlight>
                  <a:schemeClr val="lt1"/>
                </a:highlight>
              </a:rPr>
              <a:t>2021</a:t>
            </a:r>
            <a:endParaRPr>
              <a:highlight>
                <a:schemeClr val="lt1"/>
              </a:highlight>
            </a:endParaRPr>
          </a:p>
        </p:txBody>
      </p:sp>
      <p:sp>
        <p:nvSpPr>
          <p:cNvPr id="148" name="Google Shape;148;g10142b1c047_0_85"/>
          <p:cNvSpPr txBox="1"/>
          <p:nvPr>
            <p:ph idx="1" type="body"/>
          </p:nvPr>
        </p:nvSpPr>
        <p:spPr>
          <a:xfrm>
            <a:off x="426300" y="2189575"/>
            <a:ext cx="5669100" cy="39873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b="1" lang="en-US"/>
              <a:t>Official foundation of DataCross</a:t>
            </a:r>
            <a:endParaRPr b="1"/>
          </a:p>
          <a:p>
            <a:pPr indent="-342900" lvl="0" marL="457200" rtl="0" algn="l">
              <a:lnSpc>
                <a:spcPct val="90000"/>
              </a:lnSpc>
              <a:spcBef>
                <a:spcPts val="1000"/>
              </a:spcBef>
              <a:spcAft>
                <a:spcPts val="0"/>
              </a:spcAft>
              <a:buSzPts val="1800"/>
              <a:buChar char="•"/>
            </a:pPr>
            <a:r>
              <a:rPr b="1" lang="en-US"/>
              <a:t>Two projects started</a:t>
            </a:r>
            <a:endParaRPr b="1"/>
          </a:p>
          <a:p>
            <a:pPr indent="-342900" lvl="0" marL="457200" rtl="0" algn="l">
              <a:lnSpc>
                <a:spcPct val="90000"/>
              </a:lnSpc>
              <a:spcBef>
                <a:spcPts val="1000"/>
              </a:spcBef>
              <a:spcAft>
                <a:spcPts val="0"/>
              </a:spcAft>
              <a:buSzPts val="1800"/>
              <a:buChar char="•"/>
            </a:pPr>
            <a:r>
              <a:rPr b="1" lang="en-US"/>
              <a:t>Application for tax-free status started</a:t>
            </a:r>
            <a:endParaRPr b="1"/>
          </a:p>
          <a:p>
            <a:pPr indent="-342900" lvl="0" marL="457200" rtl="0" algn="l">
              <a:lnSpc>
                <a:spcPct val="90000"/>
              </a:lnSpc>
              <a:spcBef>
                <a:spcPts val="1000"/>
              </a:spcBef>
              <a:spcAft>
                <a:spcPts val="0"/>
              </a:spcAft>
              <a:buSzPts val="1800"/>
              <a:buChar char="•"/>
            </a:pPr>
            <a:r>
              <a:rPr b="1" lang="en-US"/>
              <a:t>Hackathon on Swiss sustainability research @sdghackathon</a:t>
            </a:r>
            <a:endParaRPr b="1"/>
          </a:p>
        </p:txBody>
      </p:sp>
      <p:pic>
        <p:nvPicPr>
          <p:cNvPr descr="A man sitting on a mountain raising his fist into the sunset" id="149" name="Google Shape;149;g10142b1c047_0_85" title="Mountain sunset"/>
          <p:cNvPicPr preferRelativeResize="0"/>
          <p:nvPr/>
        </p:nvPicPr>
        <p:blipFill>
          <a:blip r:embed="rId3">
            <a:alphaModFix/>
          </a:blip>
          <a:stretch>
            <a:fillRect/>
          </a:stretch>
        </p:blipFill>
        <p:spPr>
          <a:xfrm>
            <a:off x="6122677" y="-685800"/>
            <a:ext cx="6069326" cy="75885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712"/>
        </a:solidFill>
      </p:bgPr>
    </p:bg>
    <p:spTree>
      <p:nvGrpSpPr>
        <p:cNvPr id="153" name="Shape 153"/>
        <p:cNvGrpSpPr/>
        <p:nvPr/>
      </p:nvGrpSpPr>
      <p:grpSpPr>
        <a:xfrm>
          <a:off x="0" y="0"/>
          <a:ext cx="0" cy="0"/>
          <a:chOff x="0" y="0"/>
          <a:chExt cx="0" cy="0"/>
        </a:xfrm>
      </p:grpSpPr>
      <p:pic>
        <p:nvPicPr>
          <p:cNvPr descr="Two children riding their bikes in a desert forest" id="154" name="Google Shape;154;p27" title="Children in forest"/>
          <p:cNvPicPr preferRelativeResize="0"/>
          <p:nvPr/>
        </p:nvPicPr>
        <p:blipFill rotWithShape="1">
          <a:blip r:embed="rId3">
            <a:alphaModFix/>
          </a:blip>
          <a:srcRect b="0" l="29650" r="0" t="0"/>
          <a:stretch/>
        </p:blipFill>
        <p:spPr>
          <a:xfrm>
            <a:off x="6096000" y="0"/>
            <a:ext cx="7236941" cy="6858000"/>
          </a:xfrm>
          <a:prstGeom prst="rect">
            <a:avLst/>
          </a:prstGeom>
          <a:noFill/>
          <a:ln>
            <a:noFill/>
          </a:ln>
        </p:spPr>
      </p:pic>
      <p:sp>
        <p:nvSpPr>
          <p:cNvPr id="155" name="Google Shape;155;p27"/>
          <p:cNvSpPr txBox="1"/>
          <p:nvPr>
            <p:ph type="title"/>
          </p:nvPr>
        </p:nvSpPr>
        <p:spPr>
          <a:xfrm>
            <a:off x="42630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a:solidFill>
                  <a:schemeClr val="lt1"/>
                </a:solidFill>
              </a:rPr>
              <a:t>Action4Diabetics</a:t>
            </a:r>
            <a:endParaRPr/>
          </a:p>
        </p:txBody>
      </p:sp>
      <p:sp>
        <p:nvSpPr>
          <p:cNvPr id="156" name="Google Shape;156;p27"/>
          <p:cNvSpPr txBox="1"/>
          <p:nvPr>
            <p:ph idx="1" type="body"/>
          </p:nvPr>
        </p:nvSpPr>
        <p:spPr>
          <a:xfrm>
            <a:off x="426308" y="1825625"/>
            <a:ext cx="4845908"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lt1"/>
              </a:buClr>
              <a:buSzPts val="1800"/>
              <a:buChar char="•"/>
            </a:pPr>
            <a:r>
              <a:rPr b="1" lang="en-US">
                <a:solidFill>
                  <a:schemeClr val="lt1"/>
                </a:solidFill>
              </a:rPr>
              <a:t>Charity: provides free healthcare for Type-1 diabetic children in Asia</a:t>
            </a:r>
            <a:endParaRPr/>
          </a:p>
          <a:p>
            <a:pPr indent="-342900" lvl="0" marL="457200" rtl="0" algn="l">
              <a:lnSpc>
                <a:spcPct val="90000"/>
              </a:lnSpc>
              <a:spcBef>
                <a:spcPts val="1000"/>
              </a:spcBef>
              <a:spcAft>
                <a:spcPts val="0"/>
              </a:spcAft>
              <a:buClr>
                <a:schemeClr val="lt1"/>
              </a:buClr>
              <a:buSzPts val="1800"/>
              <a:buChar char="•"/>
            </a:pPr>
            <a:r>
              <a:rPr b="1" lang="en-US">
                <a:solidFill>
                  <a:schemeClr val="lt1"/>
                </a:solidFill>
              </a:rPr>
              <a:t>Analysis and visualisation of longitudinal health data</a:t>
            </a:r>
            <a:endParaRPr/>
          </a:p>
          <a:p>
            <a:pPr indent="-342900" lvl="0" marL="457200" rtl="0" algn="l">
              <a:lnSpc>
                <a:spcPct val="90000"/>
              </a:lnSpc>
              <a:spcBef>
                <a:spcPts val="1000"/>
              </a:spcBef>
              <a:spcAft>
                <a:spcPts val="0"/>
              </a:spcAft>
              <a:buClr>
                <a:schemeClr val="lt1"/>
              </a:buClr>
              <a:buSzPts val="1800"/>
              <a:buChar char="•"/>
            </a:pPr>
            <a:r>
              <a:rPr b="1" lang="en-US">
                <a:solidFill>
                  <a:schemeClr val="lt1"/>
                </a:solidFill>
              </a:rPr>
              <a:t>Baseline for monitoring impact</a:t>
            </a:r>
            <a:endParaRPr/>
          </a:p>
        </p:txBody>
      </p:sp>
      <p:pic>
        <p:nvPicPr>
          <p:cNvPr descr="abstract A 4 D" id="157" name="Google Shape;157;p27" title="Action for Diabetics Logo"/>
          <p:cNvPicPr preferRelativeResize="0"/>
          <p:nvPr/>
        </p:nvPicPr>
        <p:blipFill rotWithShape="1">
          <a:blip r:embed="rId4">
            <a:alphaModFix/>
          </a:blip>
          <a:srcRect b="0" l="0" r="0" t="0"/>
          <a:stretch/>
        </p:blipFill>
        <p:spPr>
          <a:xfrm>
            <a:off x="3918808" y="5540375"/>
            <a:ext cx="1765300" cy="95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712"/>
        </a:solidFill>
      </p:bgPr>
    </p:bg>
    <p:spTree>
      <p:nvGrpSpPr>
        <p:cNvPr id="161" name="Shape 161"/>
        <p:cNvGrpSpPr/>
        <p:nvPr/>
      </p:nvGrpSpPr>
      <p:grpSpPr>
        <a:xfrm>
          <a:off x="0" y="0"/>
          <a:ext cx="0" cy="0"/>
          <a:chOff x="0" y="0"/>
          <a:chExt cx="0" cy="0"/>
        </a:xfrm>
      </p:grpSpPr>
      <p:pic>
        <p:nvPicPr>
          <p:cNvPr descr="Crowded market place in Lebanon" id="162" name="Google Shape;162;p28" title="Market"/>
          <p:cNvPicPr preferRelativeResize="0"/>
          <p:nvPr/>
        </p:nvPicPr>
        <p:blipFill rotWithShape="1">
          <a:blip r:embed="rId3">
            <a:alphaModFix/>
          </a:blip>
          <a:srcRect b="0" l="0" r="0" t="0"/>
          <a:stretch/>
        </p:blipFill>
        <p:spPr>
          <a:xfrm>
            <a:off x="6096000" y="-1"/>
            <a:ext cx="10282239" cy="6858001"/>
          </a:xfrm>
          <a:prstGeom prst="rect">
            <a:avLst/>
          </a:prstGeom>
          <a:noFill/>
          <a:ln>
            <a:noFill/>
          </a:ln>
        </p:spPr>
      </p:pic>
      <p:sp>
        <p:nvSpPr>
          <p:cNvPr id="163" name="Google Shape;163;p28"/>
          <p:cNvSpPr txBox="1"/>
          <p:nvPr>
            <p:ph type="title"/>
          </p:nvPr>
        </p:nvSpPr>
        <p:spPr>
          <a:xfrm>
            <a:off x="358346" y="365125"/>
            <a:ext cx="554818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1800"/>
              <a:buNone/>
            </a:pPr>
            <a:r>
              <a:rPr b="1" lang="en-US">
                <a:solidFill>
                  <a:schemeClr val="lt1"/>
                </a:solidFill>
              </a:rPr>
              <a:t>Price monitoring in Lebanon</a:t>
            </a:r>
            <a:endParaRPr/>
          </a:p>
        </p:txBody>
      </p:sp>
      <p:sp>
        <p:nvSpPr>
          <p:cNvPr id="164" name="Google Shape;164;p28"/>
          <p:cNvSpPr txBox="1"/>
          <p:nvPr>
            <p:ph idx="1" type="body"/>
          </p:nvPr>
        </p:nvSpPr>
        <p:spPr>
          <a:xfrm>
            <a:off x="358346" y="1825625"/>
            <a:ext cx="5375189"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rgbClr val="FFFFFF"/>
              </a:buClr>
              <a:buSzPts val="1800"/>
              <a:buChar char="•"/>
            </a:pPr>
            <a:r>
              <a:rPr b="1" lang="en-US">
                <a:solidFill>
                  <a:schemeClr val="lt1"/>
                </a:solidFill>
              </a:rPr>
              <a:t>Web dashboard tracking prices of standard goods in Lebanon</a:t>
            </a:r>
            <a:endParaRPr/>
          </a:p>
          <a:p>
            <a:pPr indent="-342900" lvl="0" marL="457200" rtl="0" algn="l">
              <a:lnSpc>
                <a:spcPct val="90000"/>
              </a:lnSpc>
              <a:spcBef>
                <a:spcPts val="1000"/>
              </a:spcBef>
              <a:spcAft>
                <a:spcPts val="0"/>
              </a:spcAft>
              <a:buClr>
                <a:srgbClr val="FFFFFF"/>
              </a:buClr>
              <a:buSzPts val="1800"/>
              <a:buChar char="•"/>
            </a:pPr>
            <a:r>
              <a:rPr b="1" lang="en-US">
                <a:solidFill>
                  <a:schemeClr val="lt1"/>
                </a:solidFill>
              </a:rPr>
              <a:t>Inflation causes rapid fluctuation in prices</a:t>
            </a:r>
            <a:endParaRPr/>
          </a:p>
          <a:p>
            <a:pPr indent="-342900" lvl="0" marL="457200" rtl="0" algn="l">
              <a:lnSpc>
                <a:spcPct val="90000"/>
              </a:lnSpc>
              <a:spcBef>
                <a:spcPts val="1000"/>
              </a:spcBef>
              <a:spcAft>
                <a:spcPts val="0"/>
              </a:spcAft>
              <a:buClr>
                <a:srgbClr val="FFFFFF"/>
              </a:buClr>
              <a:buSzPts val="1800"/>
              <a:buChar char="•"/>
            </a:pPr>
            <a:r>
              <a:rPr b="1" lang="en-US">
                <a:solidFill>
                  <a:schemeClr val="lt1"/>
                </a:solidFill>
              </a:rPr>
              <a:t>Dashboard will help NGO programmes adjust their support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0142b1c047_0_111"/>
          <p:cNvSpPr txBox="1"/>
          <p:nvPr>
            <p:ph idx="1" type="body"/>
          </p:nvPr>
        </p:nvSpPr>
        <p:spPr>
          <a:xfrm>
            <a:off x="838200" y="5187875"/>
            <a:ext cx="10515600" cy="98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https://bzlato.shinyapps.io/dashboard-range/</a:t>
            </a:r>
            <a:endParaRPr/>
          </a:p>
        </p:txBody>
      </p:sp>
      <p:pic>
        <p:nvPicPr>
          <p:cNvPr descr="Vizualization of the development of basic goods over the course of three months" id="171" name="Google Shape;171;g10142b1c047_0_111" title="Shiny App"/>
          <p:cNvPicPr preferRelativeResize="0"/>
          <p:nvPr/>
        </p:nvPicPr>
        <p:blipFill>
          <a:blip r:embed="rId3">
            <a:alphaModFix/>
          </a:blip>
          <a:stretch>
            <a:fillRect/>
          </a:stretch>
        </p:blipFill>
        <p:spPr>
          <a:xfrm>
            <a:off x="0" y="2518172"/>
            <a:ext cx="12192000" cy="2583656"/>
          </a:xfrm>
          <a:prstGeom prst="rect">
            <a:avLst/>
          </a:prstGeom>
          <a:noFill/>
          <a:ln>
            <a:noFill/>
          </a:ln>
        </p:spPr>
      </p:pic>
      <p:sp>
        <p:nvSpPr>
          <p:cNvPr id="172" name="Google Shape;172;g10142b1c047_0_111"/>
          <p:cNvSpPr txBox="1"/>
          <p:nvPr>
            <p:ph type="title"/>
          </p:nvPr>
        </p:nvSpPr>
        <p:spPr>
          <a:xfrm>
            <a:off x="2316750" y="371700"/>
            <a:ext cx="75585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highlight>
                  <a:schemeClr val="lt1"/>
                </a:highlight>
              </a:rPr>
              <a:t>Web-based shiny App</a:t>
            </a:r>
            <a:endParaRPr>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2020-11-08T16:40:35Z</dcterms:created>
  <dc:creator>Dylan Richard Muir (AI-CTX)</dc:creator>
</cp:coreProperties>
</file>